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99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3" r:id="rId16"/>
    <p:sldId id="315" r:id="rId17"/>
    <p:sldId id="316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74" r:id="rId32"/>
    <p:sldId id="375" r:id="rId33"/>
    <p:sldId id="376" r:id="rId34"/>
    <p:sldId id="377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17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60" r:id="rId75"/>
    <p:sldId id="298" r:id="rId76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57" autoAdjust="0"/>
  </p:normalViewPr>
  <p:slideViewPr>
    <p:cSldViewPr>
      <p:cViewPr varScale="1">
        <p:scale>
          <a:sx n="83" d="100"/>
          <a:sy n="83" d="100"/>
        </p:scale>
        <p:origin x="12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52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9B322D5-F1BA-AC43-B01A-E6B8082BCDFE}" type="datetimeFigureOut">
              <a:rPr lang="es-ES"/>
              <a:pPr/>
              <a:t>16/09/2019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894B7FB-BCA7-AC47-AEA1-F567761FB9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65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401FF50-0377-F64A-9A3A-10E33E9A03F0}" type="datetimeFigureOut">
              <a:rPr lang="es-ES"/>
              <a:pPr/>
              <a:t>16/09/2019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44C15E6-FCA7-B84A-8A9C-A725711E17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795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3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21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12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34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89DFFFD-27FD-41FB-B3B6-A3C59D7C2A45}" type="slidenum">
              <a:rPr lang="ko-KR" altLang="en-US" sz="1300" smtClean="0"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en-US" altLang="ko-KR" sz="1300" smtClean="0">
              <a:latin typeface="Tahoma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1750" cy="383540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lIns="99726" tIns="49864" rIns="99726" bIns="49864"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289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82F018-1534-44AD-8D93-8F2DF4DDC5B0}" type="slidenum">
              <a:rPr lang="ko-KR" altLang="en-US" sz="1300" smtClean="0"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en-US" altLang="ko-KR" sz="1300" smtClean="0">
              <a:latin typeface="Tahoma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1750" cy="383540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lIns="99726" tIns="49864" rIns="99726" bIns="49864"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743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399B680-CF5C-4860-8C17-3102F4EDC680}" type="slidenum">
              <a:rPr lang="ko-KR" altLang="en-US" sz="1300" smtClean="0"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50</a:t>
            </a:fld>
            <a:endParaRPr lang="en-US" altLang="ko-KR" sz="1300" smtClean="0">
              <a:latin typeface="Tahoma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1750" cy="3835400"/>
          </a:xfrm>
          <a:ln w="12700" cap="flat">
            <a:solidFill>
              <a:schemeClr val="tx1"/>
            </a:solidFill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lIns="99726" tIns="49864" rIns="99726" bIns="49864"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708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4E9F8E-EF3A-47A4-B8F2-21FDB61404AE}" type="slidenum">
              <a:rPr lang="ko-KR" altLang="en-US" sz="1300" smtClean="0"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57</a:t>
            </a:fld>
            <a:endParaRPr lang="en-US" altLang="ko-KR" sz="1300" smtClean="0">
              <a:latin typeface="Tahoma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1750" cy="3835400"/>
          </a:xfrm>
          <a:ln w="12700" cap="flat">
            <a:solidFill>
              <a:schemeClr val="tx1"/>
            </a:solidFill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lIns="99726" tIns="49864" rIns="99726" bIns="49864"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92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sz="2000" dirty="0" smtClean="0"/>
              <a:t>Results from adding new requirements to the project</a:t>
            </a:r>
          </a:p>
          <a:p>
            <a:pPr lvl="1"/>
            <a:r>
              <a:rPr lang="en-US" altLang="ko-KR" sz="2000" dirty="0" smtClean="0"/>
              <a:t>Can have a deleterious effect on the schedule(</a:t>
            </a:r>
            <a:r>
              <a:rPr lang="ko-KR" altLang="en-US" sz="2000" dirty="0" smtClean="0"/>
              <a:t>해롭다</a:t>
            </a:r>
            <a:r>
              <a:rPr lang="en-US" altLang="ko-KR" sz="2000" dirty="0" smtClean="0"/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Identify all requirements at the outset(</a:t>
            </a:r>
            <a:r>
              <a:rPr lang="ko-KR" altLang="en-US" sz="1200" dirty="0" smtClean="0"/>
              <a:t>시초에</a:t>
            </a:r>
            <a:r>
              <a:rPr lang="en-US" altLang="ko-KR" sz="1200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66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7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 === party planner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비용</a:t>
            </a:r>
            <a:r>
              <a:rPr lang="en-US" altLang="ko-KR" dirty="0"/>
              <a:t>, (</a:t>
            </a:r>
            <a:r>
              <a:rPr lang="ko-KR" altLang="en-US" dirty="0"/>
              <a:t>재료</a:t>
            </a:r>
            <a:r>
              <a:rPr lang="en-US" altLang="ko-KR" dirty="0"/>
              <a:t>) </a:t>
            </a:r>
            <a:r>
              <a:rPr lang="ko-KR" altLang="en-US" dirty="0"/>
              <a:t>주어진 </a:t>
            </a:r>
            <a:r>
              <a:rPr lang="ko-KR" altLang="en-US" dirty="0" err="1"/>
              <a:t>시간내에</a:t>
            </a:r>
            <a:r>
              <a:rPr lang="ko-KR" altLang="en-US" dirty="0"/>
              <a:t> 제대로 해야한다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1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4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회사의 사운이 걸린 프로젝트에 비즈 가치를 따지면 망한다</a:t>
            </a:r>
            <a:r>
              <a:rPr lang="en-US" altLang="ko-KR" baseline="0" dirty="0"/>
              <a:t>. </a:t>
            </a:r>
          </a:p>
          <a:p>
            <a:r>
              <a:rPr lang="en-US" baseline="0" dirty="0"/>
              <a:t>IS </a:t>
            </a:r>
            <a:r>
              <a:rPr lang="ko-KR" altLang="en-US" baseline="0" dirty="0"/>
              <a:t>시스템에 한정한다</a:t>
            </a:r>
            <a:r>
              <a:rPr lang="en-US" altLang="ko-KR" baseline="0" dirty="0"/>
              <a:t>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9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1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lvl="1" indent="-22860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40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24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9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0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8965" y="1294805"/>
            <a:ext cx="6486071" cy="3153668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lIns="91432" tIns="45716" rIns="91432" bIns="45716">
            <a:normAutofit/>
          </a:bodyPr>
          <a:lstStyle/>
          <a:p>
            <a:pPr>
              <a:spcBef>
                <a:spcPts val="1999"/>
              </a:spcBef>
              <a:buClr>
                <a:srgbClr val="6FB7D7"/>
              </a:buClr>
              <a:buSzPct val="110000"/>
              <a:buFont typeface="Wingdings 2" pitchFamily="18" charset="2"/>
              <a:buNone/>
            </a:pPr>
            <a:endParaRPr lang="en-US" sz="320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4000"/>
            <a:ext cx="6498158" cy="1724867"/>
          </a:xfrm>
        </p:spPr>
        <p:txBody>
          <a:bodyPr rtlCol="0">
            <a:noAutofit/>
          </a:bodyPr>
          <a:lstStyle>
            <a:lvl1pPr marL="0" indent="0" algn="ctr" defTabSz="914318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2" y="3299013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318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4079545" cy="1162050"/>
          </a:xfrm>
        </p:spPr>
        <p:txBody>
          <a:bodyPr/>
          <a:lstStyle>
            <a:lvl1pPr algn="ctr">
              <a:defRPr sz="3600" b="0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Times New Roman"/>
                <a:cs typeface="Times New Roman"/>
              </a:defRPr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3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318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2AB1F87A-E7E0-D44F-95A3-9793971B46A6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18C06DDF-B50D-C547-BDF9-23170A8E58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61D0B59-4D6D-0F4E-8EFE-280B40A2B099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58E9C47-B78F-DF48-9282-E64B6C99F4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F17750-900E-5D4C-94AD-0D52F128C17F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BAE9EF-C712-0B47-8176-5E17309863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1500" y="304800"/>
            <a:ext cx="7772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71500" y="1371600"/>
            <a:ext cx="8001000" cy="48006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Copyright 2006 © John Wiley &amp; Sons, Inc.  All rights reserved</a:t>
            </a:r>
            <a:r>
              <a:rPr lang="en-US" altLang="ko-KR" sz="1200">
                <a:latin typeface="+mn-lt"/>
              </a:rPr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4 - </a:t>
            </a:r>
            <a:fld id="{897E1C06-1C72-480D-B245-9805369592C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3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35A940-0A3D-7541-8AB1-F91D27F39A6A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5B96B5E-3641-3A49-A7E3-D28FA062B6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3352802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4771030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44213AF-26F6-41FA-8D85-E2C5388D6E58}" type="datetimeFigureOut">
              <a:rPr lang="en-US" smtClean="0"/>
              <a:pPr/>
              <a:t>9/16/2019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6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6" y="3736006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2197ADD-B904-7042-B79A-562A02C3B730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A1E7CFF-0F52-5C41-A527-F1955076F3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DBDAF1-94A1-264E-8458-24F383A6B612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875C4FA-05DF-704E-801E-F866088BB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6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6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038BAA8-569B-9845-A3F4-C4467F522739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A1277B4-BBFC-1B4E-95D7-DE7683D69A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198533C-F8CB-B44D-83B4-0D3F80931C3A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68BF25-332C-6E4E-BCCF-A239707DF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08747AF-6707-7441-A084-5C923C655C41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6368CEA-D8B5-3249-9661-2460E5564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AF395B6-F471-004F-BDF3-FF8386562E54}" type="datetimeFigureOut">
              <a:rPr lang="es-ES" smtClean="0"/>
              <a:pPr/>
              <a:t>16/09/2019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584" y="6276083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5F6023C-F2B7-0249-A891-C53CF62C48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822" y="108645"/>
            <a:ext cx="8043333" cy="133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8822" y="1599903"/>
            <a:ext cx="8043333" cy="4344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6" descr="wiley_logo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76250" y="6247805"/>
            <a:ext cx="361345" cy="48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wiley_logo.pn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476250" y="6248400"/>
            <a:ext cx="3619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838200" y="6248400"/>
            <a:ext cx="69611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/>
                <a:cs typeface="Times New Roman"/>
              </a:rPr>
              <a:t>PowerPoint Presentation for Dennis, Wixom, &amp; Tegarden </a:t>
            </a:r>
            <a:r>
              <a:rPr lang="en-US" sz="1100" i="1" dirty="0">
                <a:latin typeface="Times New Roman"/>
                <a:cs typeface="Times New Roman"/>
              </a:rPr>
              <a:t>Systems Analysis and Design with UML, 5th Edition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atin typeface="Times New Roman"/>
                <a:cs typeface="Times New Roman"/>
              </a:rPr>
              <a:t>Copyright © 2015 John Wiley &amp; Sons,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Times New Roman"/>
          <a:ea typeface="ＭＳ Ｐゴシック" pitchFamily="-107" charset="-128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5pPr>
      <a:lvl6pPr marL="457159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6pPr>
      <a:lvl7pPr marL="914318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7pPr>
      <a:lvl8pPr marL="1371477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8pPr>
      <a:lvl9pPr marL="1828637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8375" indent="-348375" algn="l" rtl="0" eaLnBrk="1" fontAlgn="base" hangingPunct="1">
        <a:spcBef>
          <a:spcPts val="1999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sz="24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1pPr>
      <a:lvl2pPr marL="684737" indent="-336362" algn="l" rtl="0" eaLnBrk="1" fontAlgn="base" hangingPunct="1">
        <a:spcBef>
          <a:spcPts val="603"/>
        </a:spcBef>
        <a:spcAft>
          <a:spcPct val="0"/>
        </a:spcAft>
        <a:buClr>
          <a:srgbClr val="215D77"/>
        </a:buClr>
        <a:buSzPct val="110000"/>
        <a:buFont typeface="Wingdings 2" pitchFamily="18" charset="2"/>
        <a:buChar char=""/>
        <a:defRPr sz="22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2pPr>
      <a:lvl3pPr marL="967041" indent="-282304" algn="l" rtl="0" eaLnBrk="1" fontAlgn="base" hangingPunct="1">
        <a:spcBef>
          <a:spcPts val="603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sz="20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3pPr>
      <a:lvl4pPr marL="1262860" indent="-294317" algn="l" rtl="0" eaLnBrk="1" fontAlgn="base" hangingPunct="1">
        <a:spcBef>
          <a:spcPts val="603"/>
        </a:spcBef>
        <a:spcAft>
          <a:spcPct val="0"/>
        </a:spcAft>
        <a:buClr>
          <a:srgbClr val="215D77"/>
        </a:buClr>
        <a:buSzPct val="110000"/>
        <a:buFont typeface="Wingdings 2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4pPr>
      <a:lvl5pPr marL="1545164" indent="-282304" algn="l" rtl="0" eaLnBrk="1" fontAlgn="base" hangingPunct="1">
        <a:spcBef>
          <a:spcPts val="603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5pPr>
      <a:lvl6pPr marL="2514376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752600"/>
            <a:ext cx="6248400" cy="16764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dirty="0"/>
              <a:t>Chapter 2:</a:t>
            </a:r>
            <a:br>
              <a:rPr lang="en-US" sz="4400" dirty="0"/>
            </a:br>
            <a:r>
              <a:rPr lang="en-US" sz="4400" dirty="0"/>
              <a:t>Project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 for Determining Value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752" y="1699080"/>
            <a:ext cx="80413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0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Cost-Benefit Analysis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7817" y="1532753"/>
            <a:ext cx="5667383" cy="4563247"/>
          </a:xfrm>
          <a:ln>
            <a:solidFill>
              <a:schemeClr val="tx1"/>
            </a:solidFill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55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Break-Even Point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005" t="59010" r="30289" b="15548"/>
          <a:stretch/>
        </p:blipFill>
        <p:spPr>
          <a:xfrm>
            <a:off x="685800" y="1752600"/>
            <a:ext cx="7988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2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Organizational Feasibility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the users accept the system?</a:t>
            </a:r>
          </a:p>
          <a:p>
            <a:r>
              <a:rPr lang="en-US" dirty="0"/>
              <a:t>Is the project strategically aligned with the business?</a:t>
            </a:r>
          </a:p>
          <a:p>
            <a:r>
              <a:rPr lang="en-US" dirty="0"/>
              <a:t>Conduct a stakeholder analysis</a:t>
            </a:r>
          </a:p>
          <a:p>
            <a:pPr lvl="1"/>
            <a:r>
              <a:rPr lang="en-US" dirty="0"/>
              <a:t>Project champion(s)</a:t>
            </a:r>
          </a:p>
          <a:p>
            <a:pPr lvl="1"/>
            <a:r>
              <a:rPr lang="en-US" dirty="0"/>
              <a:t>Organizational management</a:t>
            </a:r>
          </a:p>
          <a:p>
            <a:pPr lvl="1"/>
            <a:r>
              <a:rPr lang="en-US" dirty="0"/>
              <a:t>System users</a:t>
            </a:r>
          </a:p>
          <a:p>
            <a:pPr lvl="1"/>
            <a:r>
              <a:rPr lang="en-US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47628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70560"/>
          </a:xfrm>
        </p:spPr>
        <p:txBody>
          <a:bodyPr/>
          <a:lstStyle/>
          <a:p>
            <a:r>
              <a:rPr lang="en-US" dirty="0"/>
              <a:t>Project Selection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239000" cy="48463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Projects are approved, declined or delayed based on value added vs. risks</a:t>
            </a:r>
          </a:p>
          <a:p>
            <a:r>
              <a:rPr lang="en-US" dirty="0"/>
              <a:t>Project portfolio management</a:t>
            </a:r>
          </a:p>
          <a:p>
            <a:pPr lvl="1"/>
            <a:r>
              <a:rPr lang="en-US" dirty="0"/>
              <a:t>Goals:</a:t>
            </a:r>
          </a:p>
          <a:p>
            <a:pPr lvl="2"/>
            <a:r>
              <a:rPr lang="en-US" dirty="0"/>
              <a:t>Maximize cost/benefit ratio</a:t>
            </a:r>
          </a:p>
          <a:p>
            <a:pPr lvl="2"/>
            <a:r>
              <a:rPr lang="en-US" dirty="0"/>
              <a:t>Maintain an optimal mix of projects based on:</a:t>
            </a:r>
          </a:p>
          <a:p>
            <a:pPr lvl="3"/>
            <a:r>
              <a:rPr lang="en-US" dirty="0"/>
              <a:t>Risk</a:t>
            </a:r>
          </a:p>
          <a:p>
            <a:pPr lvl="3"/>
            <a:r>
              <a:rPr lang="en-US" dirty="0"/>
              <a:t>Size, cost &amp; length of time to complete</a:t>
            </a:r>
          </a:p>
          <a:p>
            <a:pPr lvl="3"/>
            <a:r>
              <a:rPr lang="en-US" dirty="0"/>
              <a:t>Purpose, scope &amp; business value</a:t>
            </a:r>
          </a:p>
          <a:p>
            <a:pPr lvl="1"/>
            <a:r>
              <a:rPr lang="en-US" dirty="0"/>
              <a:t>Limited resources require trade-offs</a:t>
            </a:r>
          </a:p>
          <a:p>
            <a:r>
              <a:rPr lang="en-US" dirty="0"/>
              <a:t>Selected projects enter the project management process</a:t>
            </a:r>
          </a:p>
        </p:txBody>
      </p:sp>
    </p:spTree>
    <p:extLst>
      <p:ext uri="{BB962C8B-B14F-4D97-AF65-F5344CB8AC3E}">
        <p14:creationId xmlns:p14="http://schemas.microsoft.com/office/powerpoint/2010/main" val="297074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99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15363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FD499939-2AFE-43CB-A5DD-9B4A9967C720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Key Definitions</a:t>
            </a:r>
          </a:p>
        </p:txBody>
      </p:sp>
      <p:sp>
        <p:nvSpPr>
          <p:cNvPr id="1536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1500" y="1371600"/>
            <a:ext cx="7962900" cy="3124200"/>
          </a:xfrm>
        </p:spPr>
        <p:txBody>
          <a:bodyPr/>
          <a:lstStyle/>
          <a:p>
            <a:pPr eaLnBrk="1" hangingPunct="1"/>
            <a:r>
              <a:rPr lang="en-US" altLang="ko-KR" sz="2400" b="1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Project management</a:t>
            </a:r>
            <a:r>
              <a:rPr lang="en-US" altLang="ko-KR" sz="240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is the process of planning and controlling the development of a system within a specified timeframe at a minimum cost with the right functionality.</a:t>
            </a:r>
          </a:p>
          <a:p>
            <a:pPr eaLnBrk="1" hangingPunct="1"/>
            <a:r>
              <a:rPr lang="en-US" altLang="ko-KR" sz="24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</a:t>
            </a:r>
            <a:r>
              <a:rPr lang="en-US" altLang="ko-KR" sz="240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b="1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project manager</a:t>
            </a:r>
            <a:r>
              <a:rPr lang="en-US" altLang="ko-KR" sz="240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has the primary responsibility for managing the hundreds of tasks and roles that need to be carefully coordinated.</a:t>
            </a:r>
          </a:p>
        </p:txBody>
      </p:sp>
    </p:spTree>
    <p:extLst>
      <p:ext uri="{BB962C8B-B14F-4D97-AF65-F5344CB8AC3E}">
        <p14:creationId xmlns:p14="http://schemas.microsoft.com/office/powerpoint/2010/main" val="54612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16387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E2C55B47-2878-43A8-9E1D-0CC8F3F60332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077200" cy="762000"/>
          </a:xfrm>
        </p:spPr>
        <p:txBody>
          <a:bodyPr/>
          <a:lstStyle/>
          <a:p>
            <a:pPr algn="ctr"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Four Key Steps in Managing Projects</a:t>
            </a: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Identifying project size</a:t>
            </a:r>
          </a:p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Creating and managing the workplan</a:t>
            </a:r>
          </a:p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Staffing the project</a:t>
            </a:r>
          </a:p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Coordinating project activities</a:t>
            </a:r>
          </a:p>
          <a:p>
            <a:pPr eaLnBrk="1" hangingPunct="1"/>
            <a:endParaRPr lang="ko-KR" altLang="en-US" smtClean="0">
              <a:solidFill>
                <a:srgbClr val="000099"/>
              </a:solidFill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19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35"/>
          <p:cNvSpPr>
            <a:spLocks noGrp="1" noChangeArrowheads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 altLang="ko-KR" sz="1000">
              <a:latin typeface="Tahoma" pitchFamily="34" charset="0"/>
            </a:endParaRPr>
          </a:p>
          <a:p>
            <a:pPr>
              <a:defRPr/>
            </a:pPr>
            <a:r>
              <a:rPr lang="en-US" altLang="ko-KR" sz="1000">
                <a:latin typeface="Tahoma" pitchFamily="34" charset="0"/>
              </a:rPr>
              <a:t>Copyright 2006 © John Wiley &amp; Sons, Inc.  All rights reserved.</a:t>
            </a:r>
          </a:p>
          <a:p>
            <a:pPr>
              <a:defRPr/>
            </a:pPr>
            <a:r>
              <a:rPr lang="en-US" altLang="ko-KR"/>
              <a:t>.</a:t>
            </a:r>
          </a:p>
        </p:txBody>
      </p:sp>
      <p:sp>
        <p:nvSpPr>
          <p:cNvPr id="17411" name="Rectangle 1036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CEBC02DD-D1EC-4168-A487-859016ED603E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295400"/>
          </a:xfrm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altLang="ko-KR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rPr>
              <a:t>IDENTIFYING PROJECT SIZE</a:t>
            </a:r>
            <a:endParaRPr lang="en-US" altLang="ko-KR" sz="440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2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18435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0710227D-F963-42DB-9844-6C69431D07BF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Project Manager’s Balancing Act</a:t>
            </a:r>
          </a:p>
        </p:txBody>
      </p:sp>
      <p:sp>
        <p:nvSpPr>
          <p:cNvPr id="184332" name="Text Box 12"/>
          <p:cNvSpPr txBox="1">
            <a:spLocks noChangeArrowheads="1"/>
          </p:cNvSpPr>
          <p:nvPr/>
        </p:nvSpPr>
        <p:spPr bwMode="auto">
          <a:xfrm>
            <a:off x="381000" y="1752600"/>
            <a:ext cx="5257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800">
                <a:solidFill>
                  <a:srgbClr val="000099"/>
                </a:solidFill>
                <a:latin typeface="Arial" pitchFamily="34" charset="0"/>
              </a:rPr>
              <a:t>Project Management involves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800">
                <a:solidFill>
                  <a:srgbClr val="000099"/>
                </a:solidFill>
                <a:latin typeface="Arial" pitchFamily="34" charset="0"/>
              </a:rPr>
              <a:t>making trade-offs…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724400" y="1676400"/>
            <a:ext cx="3248025" cy="3619500"/>
            <a:chOff x="3408" y="1104"/>
            <a:chExt cx="2046" cy="2280"/>
          </a:xfrm>
        </p:grpSpPr>
        <p:grpSp>
          <p:nvGrpSpPr>
            <p:cNvPr id="18440" name="Group 13"/>
            <p:cNvGrpSpPr>
              <a:grpSpLocks/>
            </p:cNvGrpSpPr>
            <p:nvPr/>
          </p:nvGrpSpPr>
          <p:grpSpPr bwMode="auto">
            <a:xfrm>
              <a:off x="3408" y="1104"/>
              <a:ext cx="2046" cy="2134"/>
              <a:chOff x="3275" y="1508"/>
              <a:chExt cx="2046" cy="2134"/>
            </a:xfrm>
          </p:grpSpPr>
          <p:sp>
            <p:nvSpPr>
              <p:cNvPr id="18444" name="Freeform 14"/>
              <p:cNvSpPr>
                <a:spLocks/>
              </p:cNvSpPr>
              <p:nvPr/>
            </p:nvSpPr>
            <p:spPr bwMode="auto">
              <a:xfrm>
                <a:off x="3576" y="2724"/>
                <a:ext cx="1745" cy="918"/>
              </a:xfrm>
              <a:custGeom>
                <a:avLst/>
                <a:gdLst>
                  <a:gd name="T0" fmla="*/ 895 w 1745"/>
                  <a:gd name="T1" fmla="*/ 904 h 918"/>
                  <a:gd name="T2" fmla="*/ 943 w 1745"/>
                  <a:gd name="T3" fmla="*/ 895 h 918"/>
                  <a:gd name="T4" fmla="*/ 980 w 1745"/>
                  <a:gd name="T5" fmla="*/ 886 h 918"/>
                  <a:gd name="T6" fmla="*/ 1020 w 1745"/>
                  <a:gd name="T7" fmla="*/ 875 h 918"/>
                  <a:gd name="T8" fmla="*/ 1058 w 1745"/>
                  <a:gd name="T9" fmla="*/ 861 h 918"/>
                  <a:gd name="T10" fmla="*/ 1104 w 1745"/>
                  <a:gd name="T11" fmla="*/ 843 h 918"/>
                  <a:gd name="T12" fmla="*/ 1147 w 1745"/>
                  <a:gd name="T13" fmla="*/ 824 h 918"/>
                  <a:gd name="T14" fmla="*/ 1189 w 1745"/>
                  <a:gd name="T15" fmla="*/ 803 h 918"/>
                  <a:gd name="T16" fmla="*/ 1224 w 1745"/>
                  <a:gd name="T17" fmla="*/ 781 h 918"/>
                  <a:gd name="T18" fmla="*/ 1260 w 1745"/>
                  <a:gd name="T19" fmla="*/ 758 h 918"/>
                  <a:gd name="T20" fmla="*/ 1300 w 1745"/>
                  <a:gd name="T21" fmla="*/ 730 h 918"/>
                  <a:gd name="T22" fmla="*/ 1334 w 1745"/>
                  <a:gd name="T23" fmla="*/ 704 h 918"/>
                  <a:gd name="T24" fmla="*/ 1387 w 1745"/>
                  <a:gd name="T25" fmla="*/ 660 h 918"/>
                  <a:gd name="T26" fmla="*/ 1438 w 1745"/>
                  <a:gd name="T27" fmla="*/ 606 h 918"/>
                  <a:gd name="T28" fmla="*/ 1476 w 1745"/>
                  <a:gd name="T29" fmla="*/ 561 h 918"/>
                  <a:gd name="T30" fmla="*/ 1517 w 1745"/>
                  <a:gd name="T31" fmla="*/ 509 h 918"/>
                  <a:gd name="T32" fmla="*/ 1557 w 1745"/>
                  <a:gd name="T33" fmla="*/ 449 h 918"/>
                  <a:gd name="T34" fmla="*/ 1561 w 1745"/>
                  <a:gd name="T35" fmla="*/ 0 h 918"/>
                  <a:gd name="T36" fmla="*/ 1165 w 1745"/>
                  <a:gd name="T37" fmla="*/ 220 h 918"/>
                  <a:gd name="T38" fmla="*/ 1130 w 1745"/>
                  <a:gd name="T39" fmla="*/ 265 h 918"/>
                  <a:gd name="T40" fmla="*/ 1094 w 1745"/>
                  <a:gd name="T41" fmla="*/ 306 h 918"/>
                  <a:gd name="T42" fmla="*/ 1063 w 1745"/>
                  <a:gd name="T43" fmla="*/ 338 h 918"/>
                  <a:gd name="T44" fmla="*/ 1025 w 1745"/>
                  <a:gd name="T45" fmla="*/ 367 h 918"/>
                  <a:gd name="T46" fmla="*/ 981 w 1745"/>
                  <a:gd name="T47" fmla="*/ 396 h 918"/>
                  <a:gd name="T48" fmla="*/ 939 w 1745"/>
                  <a:gd name="T49" fmla="*/ 420 h 918"/>
                  <a:gd name="T50" fmla="*/ 898 w 1745"/>
                  <a:gd name="T51" fmla="*/ 435 h 918"/>
                  <a:gd name="T52" fmla="*/ 849 w 1745"/>
                  <a:gd name="T53" fmla="*/ 450 h 918"/>
                  <a:gd name="T54" fmla="*/ 791 w 1745"/>
                  <a:gd name="T55" fmla="*/ 457 h 918"/>
                  <a:gd name="T56" fmla="*/ 692 w 1745"/>
                  <a:gd name="T57" fmla="*/ 460 h 918"/>
                  <a:gd name="T58" fmla="*/ 610 w 1745"/>
                  <a:gd name="T59" fmla="*/ 445 h 918"/>
                  <a:gd name="T60" fmla="*/ 525 w 1745"/>
                  <a:gd name="T61" fmla="*/ 415 h 918"/>
                  <a:gd name="T62" fmla="*/ 449 w 1745"/>
                  <a:gd name="T63" fmla="*/ 372 h 918"/>
                  <a:gd name="T64" fmla="*/ 0 w 1745"/>
                  <a:gd name="T65" fmla="*/ 580 h 918"/>
                  <a:gd name="T66" fmla="*/ 41 w 1745"/>
                  <a:gd name="T67" fmla="*/ 623 h 918"/>
                  <a:gd name="T68" fmla="*/ 81 w 1745"/>
                  <a:gd name="T69" fmla="*/ 662 h 918"/>
                  <a:gd name="T70" fmla="*/ 125 w 1745"/>
                  <a:gd name="T71" fmla="*/ 701 h 918"/>
                  <a:gd name="T72" fmla="*/ 169 w 1745"/>
                  <a:gd name="T73" fmla="*/ 734 h 918"/>
                  <a:gd name="T74" fmla="*/ 218 w 1745"/>
                  <a:gd name="T75" fmla="*/ 767 h 918"/>
                  <a:gd name="T76" fmla="*/ 266 w 1745"/>
                  <a:gd name="T77" fmla="*/ 796 h 918"/>
                  <a:gd name="T78" fmla="*/ 311 w 1745"/>
                  <a:gd name="T79" fmla="*/ 820 h 918"/>
                  <a:gd name="T80" fmla="*/ 369 w 1745"/>
                  <a:gd name="T81" fmla="*/ 846 h 918"/>
                  <a:gd name="T82" fmla="*/ 425 w 1745"/>
                  <a:gd name="T83" fmla="*/ 867 h 918"/>
                  <a:gd name="T84" fmla="*/ 475 w 1745"/>
                  <a:gd name="T85" fmla="*/ 884 h 918"/>
                  <a:gd name="T86" fmla="*/ 527 w 1745"/>
                  <a:gd name="T87" fmla="*/ 897 h 918"/>
                  <a:gd name="T88" fmla="*/ 587 w 1745"/>
                  <a:gd name="T89" fmla="*/ 908 h 918"/>
                  <a:gd name="T90" fmla="*/ 650 w 1745"/>
                  <a:gd name="T91" fmla="*/ 915 h 918"/>
                  <a:gd name="T92" fmla="*/ 707 w 1745"/>
                  <a:gd name="T93" fmla="*/ 918 h 918"/>
                  <a:gd name="T94" fmla="*/ 766 w 1745"/>
                  <a:gd name="T95" fmla="*/ 917 h 918"/>
                  <a:gd name="T96" fmla="*/ 825 w 1745"/>
                  <a:gd name="T97" fmla="*/ 914 h 918"/>
                  <a:gd name="T98" fmla="*/ 877 w 1745"/>
                  <a:gd name="T99" fmla="*/ 907 h 91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745"/>
                  <a:gd name="T151" fmla="*/ 0 h 918"/>
                  <a:gd name="T152" fmla="*/ 1745 w 1745"/>
                  <a:gd name="T153" fmla="*/ 918 h 91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745" h="918">
                    <a:moveTo>
                      <a:pt x="877" y="907"/>
                    </a:moveTo>
                    <a:lnTo>
                      <a:pt x="895" y="904"/>
                    </a:lnTo>
                    <a:lnTo>
                      <a:pt x="919" y="900"/>
                    </a:lnTo>
                    <a:lnTo>
                      <a:pt x="943" y="895"/>
                    </a:lnTo>
                    <a:lnTo>
                      <a:pt x="960" y="891"/>
                    </a:lnTo>
                    <a:lnTo>
                      <a:pt x="980" y="886"/>
                    </a:lnTo>
                    <a:lnTo>
                      <a:pt x="1000" y="880"/>
                    </a:lnTo>
                    <a:lnTo>
                      <a:pt x="1020" y="875"/>
                    </a:lnTo>
                    <a:lnTo>
                      <a:pt x="1038" y="869"/>
                    </a:lnTo>
                    <a:lnTo>
                      <a:pt x="1058" y="861"/>
                    </a:lnTo>
                    <a:lnTo>
                      <a:pt x="1083" y="852"/>
                    </a:lnTo>
                    <a:lnTo>
                      <a:pt x="1104" y="843"/>
                    </a:lnTo>
                    <a:lnTo>
                      <a:pt x="1124" y="834"/>
                    </a:lnTo>
                    <a:lnTo>
                      <a:pt x="1147" y="824"/>
                    </a:lnTo>
                    <a:lnTo>
                      <a:pt x="1169" y="813"/>
                    </a:lnTo>
                    <a:lnTo>
                      <a:pt x="1189" y="803"/>
                    </a:lnTo>
                    <a:lnTo>
                      <a:pt x="1207" y="791"/>
                    </a:lnTo>
                    <a:lnTo>
                      <a:pt x="1224" y="781"/>
                    </a:lnTo>
                    <a:lnTo>
                      <a:pt x="1241" y="769"/>
                    </a:lnTo>
                    <a:lnTo>
                      <a:pt x="1260" y="758"/>
                    </a:lnTo>
                    <a:lnTo>
                      <a:pt x="1281" y="744"/>
                    </a:lnTo>
                    <a:lnTo>
                      <a:pt x="1300" y="730"/>
                    </a:lnTo>
                    <a:lnTo>
                      <a:pt x="1318" y="716"/>
                    </a:lnTo>
                    <a:lnTo>
                      <a:pt x="1334" y="704"/>
                    </a:lnTo>
                    <a:lnTo>
                      <a:pt x="1362" y="682"/>
                    </a:lnTo>
                    <a:lnTo>
                      <a:pt x="1387" y="660"/>
                    </a:lnTo>
                    <a:lnTo>
                      <a:pt x="1412" y="635"/>
                    </a:lnTo>
                    <a:lnTo>
                      <a:pt x="1438" y="606"/>
                    </a:lnTo>
                    <a:lnTo>
                      <a:pt x="1456" y="585"/>
                    </a:lnTo>
                    <a:lnTo>
                      <a:pt x="1476" y="561"/>
                    </a:lnTo>
                    <a:lnTo>
                      <a:pt x="1498" y="535"/>
                    </a:lnTo>
                    <a:lnTo>
                      <a:pt x="1517" y="509"/>
                    </a:lnTo>
                    <a:lnTo>
                      <a:pt x="1535" y="481"/>
                    </a:lnTo>
                    <a:lnTo>
                      <a:pt x="1557" y="449"/>
                    </a:lnTo>
                    <a:lnTo>
                      <a:pt x="1745" y="559"/>
                    </a:lnTo>
                    <a:lnTo>
                      <a:pt x="1561" y="0"/>
                    </a:lnTo>
                    <a:lnTo>
                      <a:pt x="964" y="106"/>
                    </a:lnTo>
                    <a:lnTo>
                      <a:pt x="1165" y="220"/>
                    </a:lnTo>
                    <a:lnTo>
                      <a:pt x="1148" y="244"/>
                    </a:lnTo>
                    <a:lnTo>
                      <a:pt x="1130" y="265"/>
                    </a:lnTo>
                    <a:lnTo>
                      <a:pt x="1112" y="286"/>
                    </a:lnTo>
                    <a:lnTo>
                      <a:pt x="1094" y="306"/>
                    </a:lnTo>
                    <a:lnTo>
                      <a:pt x="1079" y="321"/>
                    </a:lnTo>
                    <a:lnTo>
                      <a:pt x="1063" y="338"/>
                    </a:lnTo>
                    <a:lnTo>
                      <a:pt x="1045" y="352"/>
                    </a:lnTo>
                    <a:lnTo>
                      <a:pt x="1025" y="367"/>
                    </a:lnTo>
                    <a:lnTo>
                      <a:pt x="1001" y="383"/>
                    </a:lnTo>
                    <a:lnTo>
                      <a:pt x="981" y="396"/>
                    </a:lnTo>
                    <a:lnTo>
                      <a:pt x="964" y="406"/>
                    </a:lnTo>
                    <a:lnTo>
                      <a:pt x="939" y="420"/>
                    </a:lnTo>
                    <a:lnTo>
                      <a:pt x="917" y="429"/>
                    </a:lnTo>
                    <a:lnTo>
                      <a:pt x="898" y="435"/>
                    </a:lnTo>
                    <a:lnTo>
                      <a:pt x="878" y="442"/>
                    </a:lnTo>
                    <a:lnTo>
                      <a:pt x="849" y="450"/>
                    </a:lnTo>
                    <a:lnTo>
                      <a:pt x="820" y="454"/>
                    </a:lnTo>
                    <a:lnTo>
                      <a:pt x="791" y="457"/>
                    </a:lnTo>
                    <a:lnTo>
                      <a:pt x="748" y="459"/>
                    </a:lnTo>
                    <a:lnTo>
                      <a:pt x="692" y="460"/>
                    </a:lnTo>
                    <a:lnTo>
                      <a:pt x="649" y="454"/>
                    </a:lnTo>
                    <a:lnTo>
                      <a:pt x="610" y="445"/>
                    </a:lnTo>
                    <a:lnTo>
                      <a:pt x="565" y="432"/>
                    </a:lnTo>
                    <a:lnTo>
                      <a:pt x="525" y="415"/>
                    </a:lnTo>
                    <a:lnTo>
                      <a:pt x="485" y="395"/>
                    </a:lnTo>
                    <a:lnTo>
                      <a:pt x="449" y="372"/>
                    </a:lnTo>
                    <a:lnTo>
                      <a:pt x="414" y="341"/>
                    </a:lnTo>
                    <a:lnTo>
                      <a:pt x="0" y="580"/>
                    </a:lnTo>
                    <a:lnTo>
                      <a:pt x="17" y="600"/>
                    </a:lnTo>
                    <a:lnTo>
                      <a:pt x="41" y="623"/>
                    </a:lnTo>
                    <a:lnTo>
                      <a:pt x="61" y="643"/>
                    </a:lnTo>
                    <a:lnTo>
                      <a:pt x="81" y="662"/>
                    </a:lnTo>
                    <a:lnTo>
                      <a:pt x="101" y="681"/>
                    </a:lnTo>
                    <a:lnTo>
                      <a:pt x="125" y="701"/>
                    </a:lnTo>
                    <a:lnTo>
                      <a:pt x="147" y="718"/>
                    </a:lnTo>
                    <a:lnTo>
                      <a:pt x="169" y="734"/>
                    </a:lnTo>
                    <a:lnTo>
                      <a:pt x="194" y="750"/>
                    </a:lnTo>
                    <a:lnTo>
                      <a:pt x="218" y="767"/>
                    </a:lnTo>
                    <a:lnTo>
                      <a:pt x="243" y="783"/>
                    </a:lnTo>
                    <a:lnTo>
                      <a:pt x="266" y="796"/>
                    </a:lnTo>
                    <a:lnTo>
                      <a:pt x="289" y="809"/>
                    </a:lnTo>
                    <a:lnTo>
                      <a:pt x="311" y="820"/>
                    </a:lnTo>
                    <a:lnTo>
                      <a:pt x="341" y="834"/>
                    </a:lnTo>
                    <a:lnTo>
                      <a:pt x="369" y="846"/>
                    </a:lnTo>
                    <a:lnTo>
                      <a:pt x="401" y="858"/>
                    </a:lnTo>
                    <a:lnTo>
                      <a:pt x="425" y="867"/>
                    </a:lnTo>
                    <a:lnTo>
                      <a:pt x="448" y="876"/>
                    </a:lnTo>
                    <a:lnTo>
                      <a:pt x="475" y="884"/>
                    </a:lnTo>
                    <a:lnTo>
                      <a:pt x="501" y="891"/>
                    </a:lnTo>
                    <a:lnTo>
                      <a:pt x="527" y="897"/>
                    </a:lnTo>
                    <a:lnTo>
                      <a:pt x="557" y="903"/>
                    </a:lnTo>
                    <a:lnTo>
                      <a:pt x="587" y="908"/>
                    </a:lnTo>
                    <a:lnTo>
                      <a:pt x="618" y="912"/>
                    </a:lnTo>
                    <a:lnTo>
                      <a:pt x="650" y="915"/>
                    </a:lnTo>
                    <a:lnTo>
                      <a:pt x="674" y="916"/>
                    </a:lnTo>
                    <a:lnTo>
                      <a:pt x="707" y="918"/>
                    </a:lnTo>
                    <a:lnTo>
                      <a:pt x="740" y="918"/>
                    </a:lnTo>
                    <a:lnTo>
                      <a:pt x="766" y="917"/>
                    </a:lnTo>
                    <a:lnTo>
                      <a:pt x="794" y="916"/>
                    </a:lnTo>
                    <a:lnTo>
                      <a:pt x="825" y="914"/>
                    </a:lnTo>
                    <a:lnTo>
                      <a:pt x="853" y="910"/>
                    </a:lnTo>
                    <a:lnTo>
                      <a:pt x="877" y="907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45" name="Freeform 15"/>
              <p:cNvSpPr>
                <a:spLocks/>
              </p:cNvSpPr>
              <p:nvPr/>
            </p:nvSpPr>
            <p:spPr bwMode="auto">
              <a:xfrm>
                <a:off x="3275" y="1730"/>
                <a:ext cx="885" cy="1637"/>
              </a:xfrm>
              <a:custGeom>
                <a:avLst/>
                <a:gdLst>
                  <a:gd name="T0" fmla="*/ 866 w 885"/>
                  <a:gd name="T1" fmla="*/ 3 h 1637"/>
                  <a:gd name="T2" fmla="*/ 821 w 885"/>
                  <a:gd name="T3" fmla="*/ 12 h 1637"/>
                  <a:gd name="T4" fmla="*/ 782 w 885"/>
                  <a:gd name="T5" fmla="*/ 22 h 1637"/>
                  <a:gd name="T6" fmla="*/ 743 w 885"/>
                  <a:gd name="T7" fmla="*/ 33 h 1637"/>
                  <a:gd name="T8" fmla="*/ 704 w 885"/>
                  <a:gd name="T9" fmla="*/ 47 h 1637"/>
                  <a:gd name="T10" fmla="*/ 660 w 885"/>
                  <a:gd name="T11" fmla="*/ 65 h 1637"/>
                  <a:gd name="T12" fmla="*/ 617 w 885"/>
                  <a:gd name="T13" fmla="*/ 84 h 1637"/>
                  <a:gd name="T14" fmla="*/ 575 w 885"/>
                  <a:gd name="T15" fmla="*/ 105 h 1637"/>
                  <a:gd name="T16" fmla="*/ 539 w 885"/>
                  <a:gd name="T17" fmla="*/ 127 h 1637"/>
                  <a:gd name="T18" fmla="*/ 503 w 885"/>
                  <a:gd name="T19" fmla="*/ 150 h 1637"/>
                  <a:gd name="T20" fmla="*/ 463 w 885"/>
                  <a:gd name="T21" fmla="*/ 179 h 1637"/>
                  <a:gd name="T22" fmla="*/ 428 w 885"/>
                  <a:gd name="T23" fmla="*/ 205 h 1637"/>
                  <a:gd name="T24" fmla="*/ 372 w 885"/>
                  <a:gd name="T25" fmla="*/ 255 h 1637"/>
                  <a:gd name="T26" fmla="*/ 324 w 885"/>
                  <a:gd name="T27" fmla="*/ 304 h 1637"/>
                  <a:gd name="T28" fmla="*/ 286 w 885"/>
                  <a:gd name="T29" fmla="*/ 349 h 1637"/>
                  <a:gd name="T30" fmla="*/ 246 w 885"/>
                  <a:gd name="T31" fmla="*/ 401 h 1637"/>
                  <a:gd name="T32" fmla="*/ 210 w 885"/>
                  <a:gd name="T33" fmla="*/ 458 h 1637"/>
                  <a:gd name="T34" fmla="*/ 177 w 885"/>
                  <a:gd name="T35" fmla="*/ 514 h 1637"/>
                  <a:gd name="T36" fmla="*/ 149 w 885"/>
                  <a:gd name="T37" fmla="*/ 577 h 1637"/>
                  <a:gd name="T38" fmla="*/ 125 w 885"/>
                  <a:gd name="T39" fmla="*/ 644 h 1637"/>
                  <a:gd name="T40" fmla="*/ 100 w 885"/>
                  <a:gd name="T41" fmla="*/ 727 h 1637"/>
                  <a:gd name="T42" fmla="*/ 85 w 885"/>
                  <a:gd name="T43" fmla="*/ 808 h 1637"/>
                  <a:gd name="T44" fmla="*/ 73 w 885"/>
                  <a:gd name="T45" fmla="*/ 913 h 1637"/>
                  <a:gd name="T46" fmla="*/ 73 w 885"/>
                  <a:gd name="T47" fmla="*/ 1004 h 1637"/>
                  <a:gd name="T48" fmla="*/ 82 w 885"/>
                  <a:gd name="T49" fmla="*/ 1087 h 1637"/>
                  <a:gd name="T50" fmla="*/ 96 w 885"/>
                  <a:gd name="T51" fmla="*/ 1172 h 1637"/>
                  <a:gd name="T52" fmla="*/ 123 w 885"/>
                  <a:gd name="T53" fmla="*/ 1265 h 1637"/>
                  <a:gd name="T54" fmla="*/ 155 w 885"/>
                  <a:gd name="T55" fmla="*/ 1352 h 1637"/>
                  <a:gd name="T56" fmla="*/ 199 w 885"/>
                  <a:gd name="T57" fmla="*/ 1434 h 1637"/>
                  <a:gd name="T58" fmla="*/ 607 w 885"/>
                  <a:gd name="T59" fmla="*/ 1637 h 1637"/>
                  <a:gd name="T60" fmla="*/ 597 w 885"/>
                  <a:gd name="T61" fmla="*/ 1204 h 1637"/>
                  <a:gd name="T62" fmla="*/ 560 w 885"/>
                  <a:gd name="T63" fmla="*/ 1136 h 1637"/>
                  <a:gd name="T64" fmla="*/ 538 w 885"/>
                  <a:gd name="T65" fmla="*/ 1070 h 1637"/>
                  <a:gd name="T66" fmla="*/ 530 w 885"/>
                  <a:gd name="T67" fmla="*/ 1007 h 1637"/>
                  <a:gd name="T68" fmla="*/ 527 w 885"/>
                  <a:gd name="T69" fmla="*/ 945 h 1637"/>
                  <a:gd name="T70" fmla="*/ 533 w 885"/>
                  <a:gd name="T71" fmla="*/ 872 h 1637"/>
                  <a:gd name="T72" fmla="*/ 550 w 885"/>
                  <a:gd name="T73" fmla="*/ 800 h 1637"/>
                  <a:gd name="T74" fmla="*/ 576 w 885"/>
                  <a:gd name="T75" fmla="*/ 733 h 1637"/>
                  <a:gd name="T76" fmla="*/ 607 w 885"/>
                  <a:gd name="T77" fmla="*/ 680 h 1637"/>
                  <a:gd name="T78" fmla="*/ 635 w 885"/>
                  <a:gd name="T79" fmla="*/ 642 h 1637"/>
                  <a:gd name="T80" fmla="*/ 668 w 885"/>
                  <a:gd name="T81" fmla="*/ 603 h 1637"/>
                  <a:gd name="T82" fmla="*/ 700 w 885"/>
                  <a:gd name="T83" fmla="*/ 571 h 1637"/>
                  <a:gd name="T84" fmla="*/ 737 w 885"/>
                  <a:gd name="T85" fmla="*/ 542 h 1637"/>
                  <a:gd name="T86" fmla="*/ 781 w 885"/>
                  <a:gd name="T87" fmla="*/ 513 h 1637"/>
                  <a:gd name="T88" fmla="*/ 823 w 885"/>
                  <a:gd name="T89" fmla="*/ 489 h 1637"/>
                  <a:gd name="T90" fmla="*/ 885 w 885"/>
                  <a:gd name="T91" fmla="*/ 468 h 163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85"/>
                  <a:gd name="T139" fmla="*/ 0 h 1637"/>
                  <a:gd name="T140" fmla="*/ 885 w 885"/>
                  <a:gd name="T141" fmla="*/ 1637 h 163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85" h="1637">
                    <a:moveTo>
                      <a:pt x="885" y="0"/>
                    </a:moveTo>
                    <a:lnTo>
                      <a:pt x="866" y="3"/>
                    </a:lnTo>
                    <a:lnTo>
                      <a:pt x="847" y="6"/>
                    </a:lnTo>
                    <a:lnTo>
                      <a:pt x="821" y="12"/>
                    </a:lnTo>
                    <a:lnTo>
                      <a:pt x="802" y="16"/>
                    </a:lnTo>
                    <a:lnTo>
                      <a:pt x="782" y="22"/>
                    </a:lnTo>
                    <a:lnTo>
                      <a:pt x="763" y="28"/>
                    </a:lnTo>
                    <a:lnTo>
                      <a:pt x="743" y="33"/>
                    </a:lnTo>
                    <a:lnTo>
                      <a:pt x="724" y="39"/>
                    </a:lnTo>
                    <a:lnTo>
                      <a:pt x="704" y="47"/>
                    </a:lnTo>
                    <a:lnTo>
                      <a:pt x="680" y="56"/>
                    </a:lnTo>
                    <a:lnTo>
                      <a:pt x="660" y="65"/>
                    </a:lnTo>
                    <a:lnTo>
                      <a:pt x="639" y="74"/>
                    </a:lnTo>
                    <a:lnTo>
                      <a:pt x="617" y="84"/>
                    </a:lnTo>
                    <a:lnTo>
                      <a:pt x="595" y="95"/>
                    </a:lnTo>
                    <a:lnTo>
                      <a:pt x="575" y="105"/>
                    </a:lnTo>
                    <a:lnTo>
                      <a:pt x="556" y="117"/>
                    </a:lnTo>
                    <a:lnTo>
                      <a:pt x="539" y="127"/>
                    </a:lnTo>
                    <a:lnTo>
                      <a:pt x="522" y="139"/>
                    </a:lnTo>
                    <a:lnTo>
                      <a:pt x="503" y="150"/>
                    </a:lnTo>
                    <a:lnTo>
                      <a:pt x="482" y="164"/>
                    </a:lnTo>
                    <a:lnTo>
                      <a:pt x="463" y="179"/>
                    </a:lnTo>
                    <a:lnTo>
                      <a:pt x="445" y="193"/>
                    </a:lnTo>
                    <a:lnTo>
                      <a:pt x="428" y="205"/>
                    </a:lnTo>
                    <a:lnTo>
                      <a:pt x="400" y="228"/>
                    </a:lnTo>
                    <a:lnTo>
                      <a:pt x="372" y="255"/>
                    </a:lnTo>
                    <a:lnTo>
                      <a:pt x="350" y="275"/>
                    </a:lnTo>
                    <a:lnTo>
                      <a:pt x="324" y="304"/>
                    </a:lnTo>
                    <a:lnTo>
                      <a:pt x="306" y="325"/>
                    </a:lnTo>
                    <a:lnTo>
                      <a:pt x="286" y="349"/>
                    </a:lnTo>
                    <a:lnTo>
                      <a:pt x="264" y="376"/>
                    </a:lnTo>
                    <a:lnTo>
                      <a:pt x="246" y="401"/>
                    </a:lnTo>
                    <a:lnTo>
                      <a:pt x="228" y="430"/>
                    </a:lnTo>
                    <a:lnTo>
                      <a:pt x="210" y="458"/>
                    </a:lnTo>
                    <a:lnTo>
                      <a:pt x="192" y="488"/>
                    </a:lnTo>
                    <a:lnTo>
                      <a:pt x="177" y="514"/>
                    </a:lnTo>
                    <a:lnTo>
                      <a:pt x="163" y="546"/>
                    </a:lnTo>
                    <a:lnTo>
                      <a:pt x="149" y="577"/>
                    </a:lnTo>
                    <a:lnTo>
                      <a:pt x="137" y="609"/>
                    </a:lnTo>
                    <a:lnTo>
                      <a:pt x="125" y="644"/>
                    </a:lnTo>
                    <a:lnTo>
                      <a:pt x="110" y="687"/>
                    </a:lnTo>
                    <a:lnTo>
                      <a:pt x="100" y="727"/>
                    </a:lnTo>
                    <a:lnTo>
                      <a:pt x="90" y="768"/>
                    </a:lnTo>
                    <a:lnTo>
                      <a:pt x="85" y="808"/>
                    </a:lnTo>
                    <a:lnTo>
                      <a:pt x="78" y="855"/>
                    </a:lnTo>
                    <a:lnTo>
                      <a:pt x="73" y="913"/>
                    </a:lnTo>
                    <a:lnTo>
                      <a:pt x="72" y="959"/>
                    </a:lnTo>
                    <a:lnTo>
                      <a:pt x="73" y="1004"/>
                    </a:lnTo>
                    <a:lnTo>
                      <a:pt x="77" y="1047"/>
                    </a:lnTo>
                    <a:lnTo>
                      <a:pt x="82" y="1087"/>
                    </a:lnTo>
                    <a:lnTo>
                      <a:pt x="87" y="1129"/>
                    </a:lnTo>
                    <a:lnTo>
                      <a:pt x="96" y="1172"/>
                    </a:lnTo>
                    <a:lnTo>
                      <a:pt x="108" y="1218"/>
                    </a:lnTo>
                    <a:lnTo>
                      <a:pt x="123" y="1265"/>
                    </a:lnTo>
                    <a:lnTo>
                      <a:pt x="138" y="1309"/>
                    </a:lnTo>
                    <a:lnTo>
                      <a:pt x="155" y="1352"/>
                    </a:lnTo>
                    <a:lnTo>
                      <a:pt x="175" y="1394"/>
                    </a:lnTo>
                    <a:lnTo>
                      <a:pt x="199" y="1434"/>
                    </a:lnTo>
                    <a:lnTo>
                      <a:pt x="0" y="1547"/>
                    </a:lnTo>
                    <a:lnTo>
                      <a:pt x="607" y="1637"/>
                    </a:lnTo>
                    <a:lnTo>
                      <a:pt x="830" y="1079"/>
                    </a:lnTo>
                    <a:lnTo>
                      <a:pt x="597" y="1204"/>
                    </a:lnTo>
                    <a:lnTo>
                      <a:pt x="574" y="1168"/>
                    </a:lnTo>
                    <a:lnTo>
                      <a:pt x="560" y="1136"/>
                    </a:lnTo>
                    <a:lnTo>
                      <a:pt x="547" y="1103"/>
                    </a:lnTo>
                    <a:lnTo>
                      <a:pt x="538" y="1070"/>
                    </a:lnTo>
                    <a:lnTo>
                      <a:pt x="532" y="1038"/>
                    </a:lnTo>
                    <a:lnTo>
                      <a:pt x="530" y="1007"/>
                    </a:lnTo>
                    <a:lnTo>
                      <a:pt x="527" y="976"/>
                    </a:lnTo>
                    <a:lnTo>
                      <a:pt x="527" y="945"/>
                    </a:lnTo>
                    <a:lnTo>
                      <a:pt x="529" y="908"/>
                    </a:lnTo>
                    <a:lnTo>
                      <a:pt x="533" y="872"/>
                    </a:lnTo>
                    <a:lnTo>
                      <a:pt x="541" y="832"/>
                    </a:lnTo>
                    <a:lnTo>
                      <a:pt x="550" y="800"/>
                    </a:lnTo>
                    <a:lnTo>
                      <a:pt x="564" y="764"/>
                    </a:lnTo>
                    <a:lnTo>
                      <a:pt x="576" y="733"/>
                    </a:lnTo>
                    <a:lnTo>
                      <a:pt x="593" y="703"/>
                    </a:lnTo>
                    <a:lnTo>
                      <a:pt x="607" y="680"/>
                    </a:lnTo>
                    <a:lnTo>
                      <a:pt x="621" y="661"/>
                    </a:lnTo>
                    <a:lnTo>
                      <a:pt x="635" y="642"/>
                    </a:lnTo>
                    <a:lnTo>
                      <a:pt x="651" y="623"/>
                    </a:lnTo>
                    <a:lnTo>
                      <a:pt x="668" y="603"/>
                    </a:lnTo>
                    <a:lnTo>
                      <a:pt x="683" y="589"/>
                    </a:lnTo>
                    <a:lnTo>
                      <a:pt x="700" y="571"/>
                    </a:lnTo>
                    <a:lnTo>
                      <a:pt x="717" y="557"/>
                    </a:lnTo>
                    <a:lnTo>
                      <a:pt x="737" y="542"/>
                    </a:lnTo>
                    <a:lnTo>
                      <a:pt x="761" y="526"/>
                    </a:lnTo>
                    <a:lnTo>
                      <a:pt x="781" y="513"/>
                    </a:lnTo>
                    <a:lnTo>
                      <a:pt x="798" y="503"/>
                    </a:lnTo>
                    <a:lnTo>
                      <a:pt x="823" y="489"/>
                    </a:lnTo>
                    <a:lnTo>
                      <a:pt x="847" y="479"/>
                    </a:lnTo>
                    <a:lnTo>
                      <a:pt x="885" y="468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46" name="Freeform 16"/>
              <p:cNvSpPr>
                <a:spLocks/>
              </p:cNvSpPr>
              <p:nvPr/>
            </p:nvSpPr>
            <p:spPr bwMode="auto">
              <a:xfrm>
                <a:off x="3958" y="1508"/>
                <a:ext cx="1315" cy="1482"/>
              </a:xfrm>
              <a:custGeom>
                <a:avLst/>
                <a:gdLst>
                  <a:gd name="T0" fmla="*/ 519 w 1315"/>
                  <a:gd name="T1" fmla="*/ 220 h 1482"/>
                  <a:gd name="T2" fmla="*/ 567 w 1315"/>
                  <a:gd name="T3" fmla="*/ 230 h 1482"/>
                  <a:gd name="T4" fmla="*/ 604 w 1315"/>
                  <a:gd name="T5" fmla="*/ 239 h 1482"/>
                  <a:gd name="T6" fmla="*/ 643 w 1315"/>
                  <a:gd name="T7" fmla="*/ 251 h 1482"/>
                  <a:gd name="T8" fmla="*/ 682 w 1315"/>
                  <a:gd name="T9" fmla="*/ 264 h 1482"/>
                  <a:gd name="T10" fmla="*/ 727 w 1315"/>
                  <a:gd name="T11" fmla="*/ 282 h 1482"/>
                  <a:gd name="T12" fmla="*/ 770 w 1315"/>
                  <a:gd name="T13" fmla="*/ 301 h 1482"/>
                  <a:gd name="T14" fmla="*/ 812 w 1315"/>
                  <a:gd name="T15" fmla="*/ 322 h 1482"/>
                  <a:gd name="T16" fmla="*/ 848 w 1315"/>
                  <a:gd name="T17" fmla="*/ 344 h 1482"/>
                  <a:gd name="T18" fmla="*/ 884 w 1315"/>
                  <a:gd name="T19" fmla="*/ 367 h 1482"/>
                  <a:gd name="T20" fmla="*/ 924 w 1315"/>
                  <a:gd name="T21" fmla="*/ 395 h 1482"/>
                  <a:gd name="T22" fmla="*/ 959 w 1315"/>
                  <a:gd name="T23" fmla="*/ 422 h 1482"/>
                  <a:gd name="T24" fmla="*/ 1014 w 1315"/>
                  <a:gd name="T25" fmla="*/ 471 h 1482"/>
                  <a:gd name="T26" fmla="*/ 1062 w 1315"/>
                  <a:gd name="T27" fmla="*/ 520 h 1482"/>
                  <a:gd name="T28" fmla="*/ 1100 w 1315"/>
                  <a:gd name="T29" fmla="*/ 565 h 1482"/>
                  <a:gd name="T30" fmla="*/ 1140 w 1315"/>
                  <a:gd name="T31" fmla="*/ 618 h 1482"/>
                  <a:gd name="T32" fmla="*/ 1177 w 1315"/>
                  <a:gd name="T33" fmla="*/ 675 h 1482"/>
                  <a:gd name="T34" fmla="*/ 1209 w 1315"/>
                  <a:gd name="T35" fmla="*/ 731 h 1482"/>
                  <a:gd name="T36" fmla="*/ 1238 w 1315"/>
                  <a:gd name="T37" fmla="*/ 794 h 1482"/>
                  <a:gd name="T38" fmla="*/ 1262 w 1315"/>
                  <a:gd name="T39" fmla="*/ 861 h 1482"/>
                  <a:gd name="T40" fmla="*/ 1287 w 1315"/>
                  <a:gd name="T41" fmla="*/ 944 h 1482"/>
                  <a:gd name="T42" fmla="*/ 1302 w 1315"/>
                  <a:gd name="T43" fmla="*/ 1025 h 1482"/>
                  <a:gd name="T44" fmla="*/ 1314 w 1315"/>
                  <a:gd name="T45" fmla="*/ 1130 h 1482"/>
                  <a:gd name="T46" fmla="*/ 1314 w 1315"/>
                  <a:gd name="T47" fmla="*/ 1220 h 1482"/>
                  <a:gd name="T48" fmla="*/ 1305 w 1315"/>
                  <a:gd name="T49" fmla="*/ 1303 h 1482"/>
                  <a:gd name="T50" fmla="*/ 1291 w 1315"/>
                  <a:gd name="T51" fmla="*/ 1388 h 1482"/>
                  <a:gd name="T52" fmla="*/ 1264 w 1315"/>
                  <a:gd name="T53" fmla="*/ 1482 h 1482"/>
                  <a:gd name="T54" fmla="*/ 850 w 1315"/>
                  <a:gd name="T55" fmla="*/ 1270 h 1482"/>
                  <a:gd name="T56" fmla="*/ 860 w 1315"/>
                  <a:gd name="T57" fmla="*/ 1193 h 1482"/>
                  <a:gd name="T58" fmla="*/ 858 w 1315"/>
                  <a:gd name="T59" fmla="*/ 1124 h 1482"/>
                  <a:gd name="T60" fmla="*/ 846 w 1315"/>
                  <a:gd name="T61" fmla="*/ 1049 h 1482"/>
                  <a:gd name="T62" fmla="*/ 823 w 1315"/>
                  <a:gd name="T63" fmla="*/ 981 h 1482"/>
                  <a:gd name="T64" fmla="*/ 794 w 1315"/>
                  <a:gd name="T65" fmla="*/ 920 h 1482"/>
                  <a:gd name="T66" fmla="*/ 766 w 1315"/>
                  <a:gd name="T67" fmla="*/ 878 h 1482"/>
                  <a:gd name="T68" fmla="*/ 736 w 1315"/>
                  <a:gd name="T69" fmla="*/ 840 h 1482"/>
                  <a:gd name="T70" fmla="*/ 703 w 1315"/>
                  <a:gd name="T71" fmla="*/ 806 h 1482"/>
                  <a:gd name="T72" fmla="*/ 669 w 1315"/>
                  <a:gd name="T73" fmla="*/ 774 h 1482"/>
                  <a:gd name="T74" fmla="*/ 625 w 1315"/>
                  <a:gd name="T75" fmla="*/ 744 h 1482"/>
                  <a:gd name="T76" fmla="*/ 588 w 1315"/>
                  <a:gd name="T77" fmla="*/ 721 h 1482"/>
                  <a:gd name="T78" fmla="*/ 541 w 1315"/>
                  <a:gd name="T79" fmla="*/ 698 h 1482"/>
                  <a:gd name="T80" fmla="*/ 502 w 1315"/>
                  <a:gd name="T81" fmla="*/ 684 h 1482"/>
                  <a:gd name="T82" fmla="*/ 444 w 1315"/>
                  <a:gd name="T83" fmla="*/ 672 h 1482"/>
                  <a:gd name="T84" fmla="*/ 386 w 1315"/>
                  <a:gd name="T85" fmla="*/ 667 h 1482"/>
                  <a:gd name="T86" fmla="*/ 370 w 1315"/>
                  <a:gd name="T87" fmla="*/ 907 h 1482"/>
                  <a:gd name="T88" fmla="*/ 369 w 1315"/>
                  <a:gd name="T89" fmla="*/ 0 h 1482"/>
                  <a:gd name="T90" fmla="*/ 389 w 1315"/>
                  <a:gd name="T91" fmla="*/ 208 h 1482"/>
                  <a:gd name="T92" fmla="*/ 448 w 1315"/>
                  <a:gd name="T93" fmla="*/ 211 h 1482"/>
                  <a:gd name="T94" fmla="*/ 501 w 1315"/>
                  <a:gd name="T95" fmla="*/ 217 h 148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315"/>
                  <a:gd name="T145" fmla="*/ 0 h 1482"/>
                  <a:gd name="T146" fmla="*/ 1315 w 1315"/>
                  <a:gd name="T147" fmla="*/ 1482 h 148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315" h="1482">
                    <a:moveTo>
                      <a:pt x="501" y="217"/>
                    </a:moveTo>
                    <a:lnTo>
                      <a:pt x="519" y="220"/>
                    </a:lnTo>
                    <a:lnTo>
                      <a:pt x="543" y="224"/>
                    </a:lnTo>
                    <a:lnTo>
                      <a:pt x="567" y="230"/>
                    </a:lnTo>
                    <a:lnTo>
                      <a:pt x="584" y="234"/>
                    </a:lnTo>
                    <a:lnTo>
                      <a:pt x="604" y="239"/>
                    </a:lnTo>
                    <a:lnTo>
                      <a:pt x="623" y="245"/>
                    </a:lnTo>
                    <a:lnTo>
                      <a:pt x="643" y="251"/>
                    </a:lnTo>
                    <a:lnTo>
                      <a:pt x="661" y="256"/>
                    </a:lnTo>
                    <a:lnTo>
                      <a:pt x="682" y="264"/>
                    </a:lnTo>
                    <a:lnTo>
                      <a:pt x="706" y="274"/>
                    </a:lnTo>
                    <a:lnTo>
                      <a:pt x="727" y="282"/>
                    </a:lnTo>
                    <a:lnTo>
                      <a:pt x="747" y="291"/>
                    </a:lnTo>
                    <a:lnTo>
                      <a:pt x="770" y="301"/>
                    </a:lnTo>
                    <a:lnTo>
                      <a:pt x="792" y="312"/>
                    </a:lnTo>
                    <a:lnTo>
                      <a:pt x="812" y="322"/>
                    </a:lnTo>
                    <a:lnTo>
                      <a:pt x="831" y="334"/>
                    </a:lnTo>
                    <a:lnTo>
                      <a:pt x="848" y="344"/>
                    </a:lnTo>
                    <a:lnTo>
                      <a:pt x="865" y="356"/>
                    </a:lnTo>
                    <a:lnTo>
                      <a:pt x="884" y="367"/>
                    </a:lnTo>
                    <a:lnTo>
                      <a:pt x="905" y="381"/>
                    </a:lnTo>
                    <a:lnTo>
                      <a:pt x="924" y="395"/>
                    </a:lnTo>
                    <a:lnTo>
                      <a:pt x="942" y="409"/>
                    </a:lnTo>
                    <a:lnTo>
                      <a:pt x="959" y="422"/>
                    </a:lnTo>
                    <a:lnTo>
                      <a:pt x="986" y="445"/>
                    </a:lnTo>
                    <a:lnTo>
                      <a:pt x="1014" y="471"/>
                    </a:lnTo>
                    <a:lnTo>
                      <a:pt x="1036" y="491"/>
                    </a:lnTo>
                    <a:lnTo>
                      <a:pt x="1062" y="520"/>
                    </a:lnTo>
                    <a:lnTo>
                      <a:pt x="1080" y="541"/>
                    </a:lnTo>
                    <a:lnTo>
                      <a:pt x="1100" y="565"/>
                    </a:lnTo>
                    <a:lnTo>
                      <a:pt x="1122" y="592"/>
                    </a:lnTo>
                    <a:lnTo>
                      <a:pt x="1140" y="618"/>
                    </a:lnTo>
                    <a:lnTo>
                      <a:pt x="1158" y="647"/>
                    </a:lnTo>
                    <a:lnTo>
                      <a:pt x="1177" y="675"/>
                    </a:lnTo>
                    <a:lnTo>
                      <a:pt x="1193" y="705"/>
                    </a:lnTo>
                    <a:lnTo>
                      <a:pt x="1209" y="731"/>
                    </a:lnTo>
                    <a:lnTo>
                      <a:pt x="1224" y="763"/>
                    </a:lnTo>
                    <a:lnTo>
                      <a:pt x="1238" y="794"/>
                    </a:lnTo>
                    <a:lnTo>
                      <a:pt x="1250" y="826"/>
                    </a:lnTo>
                    <a:lnTo>
                      <a:pt x="1262" y="861"/>
                    </a:lnTo>
                    <a:lnTo>
                      <a:pt x="1277" y="904"/>
                    </a:lnTo>
                    <a:lnTo>
                      <a:pt x="1287" y="944"/>
                    </a:lnTo>
                    <a:lnTo>
                      <a:pt x="1297" y="985"/>
                    </a:lnTo>
                    <a:lnTo>
                      <a:pt x="1302" y="1025"/>
                    </a:lnTo>
                    <a:lnTo>
                      <a:pt x="1309" y="1072"/>
                    </a:lnTo>
                    <a:lnTo>
                      <a:pt x="1314" y="1130"/>
                    </a:lnTo>
                    <a:lnTo>
                      <a:pt x="1315" y="1175"/>
                    </a:lnTo>
                    <a:lnTo>
                      <a:pt x="1314" y="1220"/>
                    </a:lnTo>
                    <a:lnTo>
                      <a:pt x="1310" y="1263"/>
                    </a:lnTo>
                    <a:lnTo>
                      <a:pt x="1305" y="1303"/>
                    </a:lnTo>
                    <a:lnTo>
                      <a:pt x="1300" y="1345"/>
                    </a:lnTo>
                    <a:lnTo>
                      <a:pt x="1291" y="1388"/>
                    </a:lnTo>
                    <a:lnTo>
                      <a:pt x="1279" y="1434"/>
                    </a:lnTo>
                    <a:lnTo>
                      <a:pt x="1264" y="1482"/>
                    </a:lnTo>
                    <a:lnTo>
                      <a:pt x="1178" y="1214"/>
                    </a:lnTo>
                    <a:lnTo>
                      <a:pt x="850" y="1270"/>
                    </a:lnTo>
                    <a:lnTo>
                      <a:pt x="857" y="1223"/>
                    </a:lnTo>
                    <a:lnTo>
                      <a:pt x="860" y="1193"/>
                    </a:lnTo>
                    <a:lnTo>
                      <a:pt x="860" y="1161"/>
                    </a:lnTo>
                    <a:lnTo>
                      <a:pt x="858" y="1124"/>
                    </a:lnTo>
                    <a:lnTo>
                      <a:pt x="853" y="1089"/>
                    </a:lnTo>
                    <a:lnTo>
                      <a:pt x="846" y="1049"/>
                    </a:lnTo>
                    <a:lnTo>
                      <a:pt x="837" y="1017"/>
                    </a:lnTo>
                    <a:lnTo>
                      <a:pt x="823" y="981"/>
                    </a:lnTo>
                    <a:lnTo>
                      <a:pt x="810" y="950"/>
                    </a:lnTo>
                    <a:lnTo>
                      <a:pt x="794" y="920"/>
                    </a:lnTo>
                    <a:lnTo>
                      <a:pt x="780" y="897"/>
                    </a:lnTo>
                    <a:lnTo>
                      <a:pt x="766" y="878"/>
                    </a:lnTo>
                    <a:lnTo>
                      <a:pt x="752" y="859"/>
                    </a:lnTo>
                    <a:lnTo>
                      <a:pt x="736" y="840"/>
                    </a:lnTo>
                    <a:lnTo>
                      <a:pt x="718" y="820"/>
                    </a:lnTo>
                    <a:lnTo>
                      <a:pt x="703" y="806"/>
                    </a:lnTo>
                    <a:lnTo>
                      <a:pt x="686" y="789"/>
                    </a:lnTo>
                    <a:lnTo>
                      <a:pt x="669" y="774"/>
                    </a:lnTo>
                    <a:lnTo>
                      <a:pt x="649" y="759"/>
                    </a:lnTo>
                    <a:lnTo>
                      <a:pt x="625" y="744"/>
                    </a:lnTo>
                    <a:lnTo>
                      <a:pt x="605" y="730"/>
                    </a:lnTo>
                    <a:lnTo>
                      <a:pt x="588" y="721"/>
                    </a:lnTo>
                    <a:lnTo>
                      <a:pt x="563" y="706"/>
                    </a:lnTo>
                    <a:lnTo>
                      <a:pt x="541" y="698"/>
                    </a:lnTo>
                    <a:lnTo>
                      <a:pt x="522" y="691"/>
                    </a:lnTo>
                    <a:lnTo>
                      <a:pt x="502" y="684"/>
                    </a:lnTo>
                    <a:lnTo>
                      <a:pt x="472" y="677"/>
                    </a:lnTo>
                    <a:lnTo>
                      <a:pt x="444" y="672"/>
                    </a:lnTo>
                    <a:lnTo>
                      <a:pt x="415" y="669"/>
                    </a:lnTo>
                    <a:lnTo>
                      <a:pt x="386" y="667"/>
                    </a:lnTo>
                    <a:lnTo>
                      <a:pt x="370" y="666"/>
                    </a:lnTo>
                    <a:lnTo>
                      <a:pt x="370" y="907"/>
                    </a:lnTo>
                    <a:lnTo>
                      <a:pt x="0" y="460"/>
                    </a:lnTo>
                    <a:lnTo>
                      <a:pt x="369" y="0"/>
                    </a:lnTo>
                    <a:lnTo>
                      <a:pt x="369" y="207"/>
                    </a:lnTo>
                    <a:lnTo>
                      <a:pt x="389" y="208"/>
                    </a:lnTo>
                    <a:lnTo>
                      <a:pt x="418" y="209"/>
                    </a:lnTo>
                    <a:lnTo>
                      <a:pt x="448" y="211"/>
                    </a:lnTo>
                    <a:lnTo>
                      <a:pt x="477" y="214"/>
                    </a:lnTo>
                    <a:lnTo>
                      <a:pt x="501" y="217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8441" name="Text Box 8"/>
            <p:cNvSpPr txBox="1">
              <a:spLocks noChangeArrowheads="1"/>
            </p:cNvSpPr>
            <p:nvPr/>
          </p:nvSpPr>
          <p:spPr bwMode="auto">
            <a:xfrm>
              <a:off x="4080" y="1440"/>
              <a:ext cx="10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1"/>
                </a:buClr>
                <a:buSzPct val="110000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ECFF"/>
                </a:buClr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1"/>
                </a:buClr>
                <a:buFont typeface="Wingdings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1"/>
                </a:buClr>
                <a:buFont typeface="Wingdings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400" b="1">
                  <a:solidFill>
                    <a:schemeClr val="bg1"/>
                  </a:solidFill>
                </a:rPr>
                <a:t>Project Size</a:t>
              </a:r>
            </a:p>
          </p:txBody>
        </p:sp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 rot="4323276">
              <a:off x="3286" y="2282"/>
              <a:ext cx="11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1"/>
                </a:buClr>
                <a:buSzPct val="110000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ECFF"/>
                </a:buClr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1"/>
                </a:buClr>
                <a:buFont typeface="Wingdings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1"/>
                </a:buClr>
                <a:buFont typeface="Wingdings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400" b="1">
                  <a:solidFill>
                    <a:schemeClr val="bg1"/>
                  </a:solidFill>
                </a:rPr>
                <a:t>Project Cost</a:t>
              </a:r>
            </a:p>
          </p:txBody>
        </p:sp>
        <p:sp>
          <p:nvSpPr>
            <p:cNvPr id="18443" name="Text Box 9"/>
            <p:cNvSpPr txBox="1">
              <a:spLocks noChangeArrowheads="1"/>
            </p:cNvSpPr>
            <p:nvPr/>
          </p:nvSpPr>
          <p:spPr bwMode="auto">
            <a:xfrm rot="-2950812">
              <a:off x="4260" y="2652"/>
              <a:ext cx="11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1"/>
                </a:buClr>
                <a:buSzPct val="110000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ECFF"/>
                </a:buClr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1"/>
                </a:buClr>
                <a:buFont typeface="Wingdings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1"/>
                </a:buClr>
                <a:buFont typeface="Wingdings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ECFF"/>
                </a:buClr>
                <a:buFont typeface="Wingdings" pitchFamily="2" charset="2"/>
                <a:buBlip>
                  <a:blip r:embed="rId6"/>
                </a:buBlip>
                <a:defRPr sz="2000"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400" b="1">
                  <a:solidFill>
                    <a:schemeClr val="bg1"/>
                  </a:solidFill>
                </a:rPr>
                <a:t>Project Time</a:t>
              </a:r>
            </a:p>
          </p:txBody>
        </p:sp>
      </p:grpSp>
      <p:sp>
        <p:nvSpPr>
          <p:cNvPr id="184339" name="Text Box 19"/>
          <p:cNvSpPr txBox="1">
            <a:spLocks noChangeArrowheads="1"/>
          </p:cNvSpPr>
          <p:nvPr/>
        </p:nvSpPr>
        <p:spPr bwMode="auto">
          <a:xfrm>
            <a:off x="304800" y="4724400"/>
            <a:ext cx="5257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800">
                <a:solidFill>
                  <a:srgbClr val="000099"/>
                </a:solidFill>
                <a:latin typeface="Arial" pitchFamily="34" charset="0"/>
              </a:rPr>
              <a:t>Modifying one element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800">
                <a:solidFill>
                  <a:srgbClr val="000099"/>
                </a:solidFill>
                <a:latin typeface="Arial" pitchFamily="34" charset="0"/>
              </a:rPr>
              <a:t>requires adjusting the others</a:t>
            </a:r>
          </a:p>
        </p:txBody>
      </p:sp>
    </p:spTree>
    <p:extLst>
      <p:ext uri="{BB962C8B-B14F-4D97-AF65-F5344CB8AC3E}">
        <p14:creationId xmlns:p14="http://schemas.microsoft.com/office/powerpoint/2010/main" val="355258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2" grpId="0" autoUpdateAnimBg="0"/>
      <p:bldP spid="18433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239000" cy="822960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001000" cy="51054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Link information systems to business needs</a:t>
            </a:r>
          </a:p>
          <a:p>
            <a:pPr>
              <a:spcBef>
                <a:spcPts val="600"/>
              </a:spcBef>
            </a:pPr>
            <a:r>
              <a:rPr lang="en-US" dirty="0"/>
              <a:t>Learn how to create a system request</a:t>
            </a:r>
          </a:p>
          <a:p>
            <a:pPr>
              <a:spcBef>
                <a:spcPts val="600"/>
              </a:spcBef>
            </a:pPr>
            <a:r>
              <a:rPr lang="en-US" dirty="0"/>
              <a:t>Understand system feasibility</a:t>
            </a:r>
          </a:p>
          <a:p>
            <a:pPr>
              <a:spcBef>
                <a:spcPts val="600"/>
              </a:spcBef>
            </a:pPr>
            <a:r>
              <a:rPr lang="en-US" dirty="0"/>
              <a:t>Learn how to perform a feasibility analysis</a:t>
            </a:r>
          </a:p>
          <a:p>
            <a:pPr>
              <a:spcBef>
                <a:spcPts val="600"/>
              </a:spcBef>
            </a:pPr>
            <a:r>
              <a:rPr lang="en-US" dirty="0"/>
              <a:t>Understand how to select a project</a:t>
            </a:r>
          </a:p>
          <a:p>
            <a:pPr>
              <a:spcBef>
                <a:spcPts val="600"/>
              </a:spcBef>
            </a:pPr>
            <a:r>
              <a:rPr lang="en-US" dirty="0"/>
              <a:t>Become familiar with work breakdown structure, Gantt charts &amp; network diagrams</a:t>
            </a:r>
          </a:p>
          <a:p>
            <a:pPr>
              <a:spcBef>
                <a:spcPts val="600"/>
              </a:spcBef>
            </a:pPr>
            <a:r>
              <a:rPr lang="en-US" dirty="0"/>
              <a:t>Become familiar with use-case driven effort estimation</a:t>
            </a:r>
          </a:p>
          <a:p>
            <a:pPr>
              <a:spcBef>
                <a:spcPts val="600"/>
              </a:spcBef>
            </a:pPr>
            <a:r>
              <a:rPr lang="en-US" dirty="0"/>
              <a:t>Learn how to create an interactive project </a:t>
            </a:r>
            <a:r>
              <a:rPr lang="en-US" dirty="0" err="1"/>
              <a:t>workplan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Learn how to manage the scope, refine estimates and manage the risk of a project</a:t>
            </a:r>
          </a:p>
          <a:p>
            <a:pPr>
              <a:spcBef>
                <a:spcPts val="600"/>
              </a:spcBef>
            </a:pPr>
            <a:r>
              <a:rPr lang="en-US" dirty="0"/>
              <a:t>Become familiar with how to staff a project</a:t>
            </a:r>
          </a:p>
          <a:p>
            <a:pPr>
              <a:spcBef>
                <a:spcPts val="600"/>
              </a:spcBef>
            </a:pPr>
            <a:r>
              <a:rPr lang="en-US" dirty="0"/>
              <a:t>Learn how the environment and infrastructure workflows interact with the project management workflow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19459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78B818E3-57EC-4E07-A869-87B8FE65B118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Project Estimation</a:t>
            </a:r>
          </a:p>
        </p:txBody>
      </p:sp>
      <p:sp>
        <p:nvSpPr>
          <p:cNvPr id="1863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The process of assigning projected values for time and effort</a:t>
            </a:r>
          </a:p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Sources of estimates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Methodology in use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Actual previous projects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Experienced developers</a:t>
            </a:r>
          </a:p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Estimates begin as a range and become more specific as the project progresses</a:t>
            </a:r>
          </a:p>
          <a:p>
            <a:pPr eaLnBrk="1" hangingPunct="1"/>
            <a:endParaRPr lang="ko-KR" altLang="en-US" smtClean="0">
              <a:solidFill>
                <a:srgbClr val="000099"/>
              </a:solidFill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65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build="p" bldLvl="2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20483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EF940199-EA23-4990-AD06-E24995FD75D2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Project Time Using the Planning Phase Approach</a:t>
            </a: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898525" y="16764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ko-KR" altLang="en-US" sz="1800">
              <a:latin typeface="Tahoma" pitchFamily="34" charset="0"/>
            </a:endParaRPr>
          </a:p>
        </p:txBody>
      </p:sp>
      <p:pic>
        <p:nvPicPr>
          <p:cNvPr id="20486" name="Picture 8" descr="Chapter_03_illus3"/>
          <p:cNvPicPr>
            <a:picLocks noChangeAspect="1" noChangeArrowheads="1"/>
          </p:cNvPicPr>
          <p:nvPr/>
        </p:nvPicPr>
        <p:blipFill>
          <a:blip r:embed="rId7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t="37756" r="20589" b="43181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19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21507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90BADB00-1776-4390-ABAD-33C762AF4641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343900" cy="1143000"/>
          </a:xfrm>
        </p:spPr>
        <p:txBody>
          <a:bodyPr/>
          <a:lstStyle/>
          <a:p>
            <a:pPr algn="ctr"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Project Estimation Using the Function Point Approach</a:t>
            </a:r>
            <a:endParaRPr lang="en-US" altLang="ko-KR" sz="3200" smtClean="0">
              <a:solidFill>
                <a:srgbClr val="3399FF"/>
              </a:solidFill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21509" name="Picture 3" descr="!03-04W-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4648200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itchFamily="50" charset="-127"/>
              </a:rPr>
              <a:t>Function Points ?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Copyright 2006 © John Wiley &amp; Sons, Inc.  All rights reserved</a:t>
            </a:r>
            <a:r>
              <a:rPr lang="en-US" altLang="ko-KR" sz="1200" smtClean="0">
                <a:latin typeface="+mn-lt"/>
              </a:rPr>
              <a:t>.</a:t>
            </a:r>
            <a:endParaRPr lang="en-US" altLang="ko-KR" sz="1200">
              <a:latin typeface="+mn-lt"/>
            </a:endParaRPr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>
                <a:latin typeface="Tahoma" pitchFamily="34" charset="0"/>
              </a:rPr>
              <a:t>4 - </a:t>
            </a:r>
            <a:fld id="{9124BEDE-AACC-42A8-9BD8-9A9346C9D068}" type="slidenum">
              <a:rPr lang="en-US" altLang="ko-KR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ko-KR" sz="14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400" smtClean="0">
              <a:latin typeface="Tahoma" pitchFamily="34" charset="0"/>
            </a:endParaRP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571500" y="1371600"/>
            <a:ext cx="8001000" cy="4800600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defRPr/>
            </a:pP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A concept developed in 1979 by Allen Albrecht of IBM</a:t>
            </a:r>
          </a:p>
          <a:p>
            <a:pPr eaLnBrk="1" latinLnBrk="0" hangingPunct="1">
              <a:defRPr/>
            </a:pP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A measure of program size based on system’s number and complexity</a:t>
            </a:r>
          </a:p>
          <a:p>
            <a:pPr lvl="1" eaLnBrk="1" latinLnBrk="0" hangingPunct="1">
              <a:defRPr/>
            </a:pP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Inputs (</a:t>
            </a:r>
            <a:r>
              <a:rPr kumimoji="0" lang="en-US" altLang="ko-KR" kern="0" dirty="0" err="1" smtClean="0">
                <a:solidFill>
                  <a:srgbClr val="000099"/>
                </a:solidFill>
                <a:latin typeface="Arial" charset="0"/>
                <a:ea typeface="굴림" charset="-127"/>
              </a:rPr>
              <a:t>eg</a:t>
            </a: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. date entry screen)</a:t>
            </a:r>
          </a:p>
          <a:p>
            <a:pPr lvl="1" eaLnBrk="1" latinLnBrk="0" hangingPunct="1">
              <a:defRPr/>
            </a:pP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Outputs (</a:t>
            </a:r>
            <a:r>
              <a:rPr kumimoji="0" lang="en-US" altLang="ko-KR" kern="0" dirty="0" err="1" smtClean="0">
                <a:solidFill>
                  <a:srgbClr val="000099"/>
                </a:solidFill>
                <a:latin typeface="Arial" charset="0"/>
                <a:ea typeface="굴림" charset="-127"/>
              </a:rPr>
              <a:t>eg</a:t>
            </a: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. reports)</a:t>
            </a:r>
          </a:p>
          <a:p>
            <a:pPr lvl="1" eaLnBrk="1" latinLnBrk="0" hangingPunct="1">
              <a:defRPr/>
            </a:pP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Queries (</a:t>
            </a:r>
            <a:r>
              <a:rPr kumimoji="0" lang="en-US" altLang="ko-KR" kern="0" dirty="0" err="1" smtClean="0">
                <a:solidFill>
                  <a:srgbClr val="000099"/>
                </a:solidFill>
                <a:latin typeface="Arial" charset="0"/>
                <a:ea typeface="굴림" charset="-127"/>
              </a:rPr>
              <a:t>eg</a:t>
            </a: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. database queries)</a:t>
            </a:r>
          </a:p>
          <a:p>
            <a:pPr lvl="1" eaLnBrk="1" latinLnBrk="0" hangingPunct="1">
              <a:defRPr/>
            </a:pP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Files</a:t>
            </a:r>
          </a:p>
          <a:p>
            <a:pPr lvl="1" eaLnBrk="1" latinLnBrk="0" hangingPunct="1">
              <a:defRPr/>
            </a:pPr>
            <a:r>
              <a:rPr kumimoji="0" lang="en-US" altLang="ko-KR" kern="0" dirty="0" smtClean="0">
                <a:solidFill>
                  <a:srgbClr val="000099"/>
                </a:solidFill>
                <a:latin typeface="Arial" charset="0"/>
                <a:ea typeface="굴림" charset="-127"/>
              </a:rPr>
              <a:t>Program Interfaces</a:t>
            </a:r>
          </a:p>
          <a:p>
            <a:pPr eaLnBrk="1" latinLnBrk="0" hangingPunct="1">
              <a:defRPr/>
            </a:pPr>
            <a:endParaRPr kumimoji="0" lang="ko-KR" altLang="en-US" kern="0" dirty="0" smtClean="0">
              <a:solidFill>
                <a:srgbClr val="000099"/>
              </a:solidFill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2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23555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1C78C05F-C2DD-44EC-8C66-9FA36A9D4F65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algn="ctr" eaLnBrk="1" hangingPunct="1"/>
            <a: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Function Point Estimation Worksheet</a:t>
            </a:r>
            <a:b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</a:br>
            <a:r>
              <a:rPr lang="en-US" altLang="ko-KR" sz="200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Step One – Estimate System Size</a:t>
            </a:r>
            <a:br>
              <a:rPr lang="en-US" altLang="ko-KR" sz="200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</a:br>
            <a:r>
              <a:rPr lang="en-US" altLang="ko-KR" sz="200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(System Components)</a:t>
            </a:r>
          </a:p>
        </p:txBody>
      </p:sp>
      <p:graphicFrame>
        <p:nvGraphicFramePr>
          <p:cNvPr id="146558" name="Group 126"/>
          <p:cNvGraphicFramePr>
            <a:graphicFrameLocks noGrp="1"/>
          </p:cNvGraphicFramePr>
          <p:nvPr>
            <p:ph idx="1"/>
          </p:nvPr>
        </p:nvGraphicFramePr>
        <p:xfrm>
          <a:off x="990600" y="1535113"/>
          <a:ext cx="7162800" cy="448469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7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Complexity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Total 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Medium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Total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Inputs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3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2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Outputs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4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10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5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Queries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0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15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0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Files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0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15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0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Program Interfaces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0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2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 x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538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Total Unadjusted Function Points (TUFF):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ko-KR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ko-KR" sz="16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338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60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24579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020D4731-D770-4AB4-A08B-4519F1C9C760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762000"/>
          </a:xfrm>
        </p:spPr>
        <p:txBody>
          <a:bodyPr/>
          <a:lstStyle/>
          <a:p>
            <a:pPr algn="ctr" eaLnBrk="1" hangingPunct="1"/>
            <a: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Function Point Estimation Worksheet</a:t>
            </a:r>
            <a:b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</a:br>
            <a:r>
              <a:rPr lang="en-US" altLang="ko-KR" sz="200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Step One – Estimate System Size</a:t>
            </a:r>
            <a:br>
              <a:rPr lang="en-US" altLang="ko-KR" sz="200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</a:br>
            <a:r>
              <a:rPr lang="en-US" altLang="ko-KR" sz="200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(Overall System - Example)</a:t>
            </a:r>
          </a:p>
        </p:txBody>
      </p:sp>
      <p:sp>
        <p:nvSpPr>
          <p:cNvPr id="24581" name="Rectangle 63"/>
          <p:cNvSpPr>
            <a:spLocks noChangeArrowheads="1"/>
          </p:cNvSpPr>
          <p:nvPr/>
        </p:nvSpPr>
        <p:spPr bwMode="auto">
          <a:xfrm>
            <a:off x="1143000" y="1905000"/>
            <a:ext cx="7162800" cy="411480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endParaRPr kumimoji="0" lang="ko-KR" altLang="en-US" sz="1600">
              <a:latin typeface="Arial" pitchFamily="34" charset="0"/>
            </a:endParaRPr>
          </a:p>
        </p:txBody>
      </p:sp>
      <p:sp>
        <p:nvSpPr>
          <p:cNvPr id="24582" name="Text Box 64"/>
          <p:cNvSpPr txBox="1">
            <a:spLocks noChangeArrowheads="1"/>
          </p:cNvSpPr>
          <p:nvPr/>
        </p:nvSpPr>
        <p:spPr bwMode="auto">
          <a:xfrm>
            <a:off x="2217738" y="2108200"/>
            <a:ext cx="4868862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Data Communications			3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Heavy use configuration			0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Transaction rate				0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End-user efficiency				0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Complex processing			0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Installation ease				0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Multiple sites				0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Performance				0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Distributed functions			2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Online data entry				2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Reusability				1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Operational ease				0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>Extensibility				0</a:t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  <a:t/>
            </a:r>
            <a:br>
              <a:rPr kumimoji="0" lang="en-US" altLang="ko-KR" sz="1600">
                <a:solidFill>
                  <a:srgbClr val="000099"/>
                </a:solidFill>
                <a:latin typeface="Arial" pitchFamily="34" charset="0"/>
              </a:rPr>
            </a:br>
            <a:r>
              <a:rPr kumimoji="0" lang="en-US" altLang="ko-KR" sz="1600" b="1">
                <a:solidFill>
                  <a:srgbClr val="000099"/>
                </a:solidFill>
                <a:latin typeface="Arial" pitchFamily="34" charset="0"/>
              </a:rPr>
              <a:t>Total Processing Complexity (PC):		8</a:t>
            </a:r>
          </a:p>
        </p:txBody>
      </p:sp>
      <p:sp>
        <p:nvSpPr>
          <p:cNvPr id="24583" name="Text Box 65"/>
          <p:cNvSpPr txBox="1">
            <a:spLocks noChangeArrowheads="1"/>
          </p:cNvSpPr>
          <p:nvPr/>
        </p:nvSpPr>
        <p:spPr bwMode="auto">
          <a:xfrm>
            <a:off x="847725" y="1471613"/>
            <a:ext cx="7762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>
                <a:latin typeface="Tahoma" pitchFamily="34" charset="0"/>
              </a:rPr>
              <a:t>( 0 = no effort on processing complexity; 3 = great effect on processing complexity)</a:t>
            </a:r>
          </a:p>
        </p:txBody>
      </p:sp>
    </p:spTree>
    <p:extLst>
      <p:ext uri="{BB962C8B-B14F-4D97-AF65-F5344CB8AC3E}">
        <p14:creationId xmlns:p14="http://schemas.microsoft.com/office/powerpoint/2010/main" val="36561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25603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D211B652-4183-4C65-A55C-A9C4212D2EDC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Function Point Estimation</a:t>
            </a:r>
            <a:b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</a:br>
            <a:r>
              <a:rPr lang="en-US" altLang="ko-KR" smtClean="0">
                <a:latin typeface="Arial" pitchFamily="34" charset="0"/>
                <a:ea typeface="굴림" pitchFamily="50" charset="-127"/>
              </a:rPr>
              <a:t>  </a:t>
            </a:r>
            <a:r>
              <a:rPr lang="en-US" altLang="ko-KR" sz="320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Adjusting the Function Points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381000" y="1828800"/>
            <a:ext cx="7924800" cy="403860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r>
              <a:rPr kumimoji="0" lang="en-US" altLang="ko-KR" dirty="0"/>
              <a:t>Processing Complexity (PC):	__8_____</a:t>
            </a:r>
          </a:p>
          <a:p>
            <a:pPr eaLnBrk="1" latinLnBrk="0" hangingPunct="1"/>
            <a:r>
              <a:rPr kumimoji="0" lang="en-US" altLang="ko-KR" i="1" dirty="0"/>
              <a:t>(From Step 1)</a:t>
            </a:r>
            <a:endParaRPr kumimoji="0" lang="en-US" altLang="ko-KR" dirty="0"/>
          </a:p>
          <a:p>
            <a:pPr eaLnBrk="1" latinLnBrk="0" hangingPunct="1"/>
            <a:endParaRPr kumimoji="0" lang="en-US" altLang="ko-KR" dirty="0"/>
          </a:p>
          <a:p>
            <a:pPr eaLnBrk="1" latinLnBrk="0" hangingPunct="1"/>
            <a:r>
              <a:rPr kumimoji="0" lang="en-US" altLang="ko-KR" dirty="0"/>
              <a:t>Adjusted Processing </a:t>
            </a:r>
          </a:p>
          <a:p>
            <a:pPr eaLnBrk="1" latinLnBrk="0" hangingPunct="1"/>
            <a:r>
              <a:rPr kumimoji="0" lang="en-US" altLang="ko-KR" dirty="0"/>
              <a:t>Complexity (APC) =	0.65 + (0.01 * _8_  ) = 0.73</a:t>
            </a:r>
          </a:p>
          <a:p>
            <a:pPr eaLnBrk="1" latinLnBrk="0" hangingPunct="1"/>
            <a:endParaRPr kumimoji="0" lang="en-US" altLang="ko-KR" dirty="0"/>
          </a:p>
          <a:p>
            <a:pPr eaLnBrk="1" latinLnBrk="0" hangingPunct="1"/>
            <a:r>
              <a:rPr kumimoji="0" lang="en-US" altLang="ko-KR" dirty="0"/>
              <a:t>Total Adjusted </a:t>
            </a:r>
          </a:p>
          <a:p>
            <a:pPr eaLnBrk="1" latinLnBrk="0" hangingPunct="1"/>
            <a:r>
              <a:rPr kumimoji="0" lang="en-US" altLang="ko-KR" dirty="0"/>
              <a:t>Function Points (TAFP):	0.</a:t>
            </a:r>
            <a:r>
              <a:rPr kumimoji="0" lang="en-US" altLang="ko-KR" u="sng" dirty="0"/>
              <a:t>73</a:t>
            </a:r>
            <a:r>
              <a:rPr kumimoji="0" lang="en-US" altLang="ko-KR" dirty="0"/>
              <a:t>  *  </a:t>
            </a:r>
            <a:r>
              <a:rPr kumimoji="0" lang="en-US" altLang="ko-KR" u="sng" dirty="0"/>
              <a:t>338</a:t>
            </a:r>
            <a:r>
              <a:rPr kumimoji="0" lang="en-US" altLang="ko-KR" dirty="0"/>
              <a:t> = </a:t>
            </a:r>
          </a:p>
          <a:p>
            <a:pPr eaLnBrk="1" latinLnBrk="0" hangingPunct="1"/>
            <a:r>
              <a:rPr kumimoji="0" lang="en-US" altLang="ko-KR" dirty="0"/>
              <a:t>                       (TUFP -- </a:t>
            </a:r>
            <a:r>
              <a:rPr kumimoji="0" lang="en-US" altLang="ko-KR" i="1" dirty="0"/>
              <a:t>From Step 1)</a:t>
            </a:r>
          </a:p>
          <a:p>
            <a:pPr eaLnBrk="1" latinLnBrk="0" hangingPunct="1"/>
            <a:endParaRPr kumimoji="0" lang="ko-KR" altLang="en-US" dirty="0"/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7162800" y="4343400"/>
            <a:ext cx="1066800" cy="99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r>
              <a:rPr kumimoji="0" lang="en-US" altLang="ko-KR" u="sng"/>
              <a:t>247</a:t>
            </a:r>
          </a:p>
        </p:txBody>
      </p:sp>
      <p:sp>
        <p:nvSpPr>
          <p:cNvPr id="25607" name="Line 6"/>
          <p:cNvSpPr>
            <a:spLocks noChangeShapeType="1"/>
          </p:cNvSpPr>
          <p:nvPr/>
        </p:nvSpPr>
        <p:spPr bwMode="auto">
          <a:xfrm flipH="1">
            <a:off x="6172200" y="2514600"/>
            <a:ext cx="762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 flipH="1">
            <a:off x="5638800" y="3886200"/>
            <a:ext cx="16002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26627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191761C0-C4C8-4D14-9A32-40EAC8B99F8C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Converting Function Points to </a:t>
            </a:r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Lines </a:t>
            </a:r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of Code</a:t>
            </a:r>
          </a:p>
        </p:txBody>
      </p:sp>
      <p:pic>
        <p:nvPicPr>
          <p:cNvPr id="26629" name="Picture 2" descr="fig_03_04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1281113"/>
            <a:ext cx="6284912" cy="543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1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27651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851F24EF-D422-4368-9610-B35A52D3F7D0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04800"/>
            <a:ext cx="7772400" cy="660400"/>
          </a:xfrm>
        </p:spPr>
        <p:txBody>
          <a:bodyPr/>
          <a:lstStyle/>
          <a:p>
            <a:pPr algn="ctr"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Function Point Estimation</a:t>
            </a:r>
            <a:b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</a:br>
            <a:r>
              <a:rPr lang="en-US" altLang="ko-KR" sz="24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   </a:t>
            </a:r>
            <a:r>
              <a:rPr lang="en-US" altLang="ko-KR" sz="280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Step Two – Estimate Effort Required</a:t>
            </a:r>
          </a:p>
        </p:txBody>
      </p:sp>
      <p:sp>
        <p:nvSpPr>
          <p:cNvPr id="2765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Function of size and production rate</a:t>
            </a:r>
          </a:p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COCOMO model</a:t>
            </a:r>
          </a:p>
        </p:txBody>
      </p:sp>
      <p:sp>
        <p:nvSpPr>
          <p:cNvPr id="27654" name="Rectangle 4"/>
          <p:cNvSpPr>
            <a:spLocks noChangeArrowheads="1"/>
          </p:cNvSpPr>
          <p:nvPr/>
        </p:nvSpPr>
        <p:spPr bwMode="auto">
          <a:xfrm>
            <a:off x="1066800" y="3048000"/>
            <a:ext cx="6934200" cy="281940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latinLnBrk="0" hangingPunct="1"/>
            <a:r>
              <a:rPr kumimoji="0" lang="en-US" altLang="ko-KR" sz="1800" b="1">
                <a:solidFill>
                  <a:srgbClr val="000099"/>
                </a:solidFill>
              </a:rPr>
              <a:t>(Effort in	</a:t>
            </a:r>
            <a:r>
              <a:rPr kumimoji="0" lang="en-US" altLang="ko-KR" sz="1800">
                <a:solidFill>
                  <a:srgbClr val="000099"/>
                </a:solidFill>
              </a:rPr>
              <a:t>=   1.4 * thousands-of-lines-of-code</a:t>
            </a:r>
          </a:p>
          <a:p>
            <a:pPr algn="l" eaLnBrk="1" latinLnBrk="0" hangingPunct="1"/>
            <a:r>
              <a:rPr kumimoji="0" lang="en-US" altLang="ko-KR" sz="1800" b="1">
                <a:solidFill>
                  <a:srgbClr val="000099"/>
                </a:solidFill>
              </a:rPr>
              <a:t>Person Months)</a:t>
            </a:r>
            <a:r>
              <a:rPr kumimoji="0" lang="en-US" altLang="ko-KR" sz="1800">
                <a:solidFill>
                  <a:srgbClr val="000099"/>
                </a:solidFill>
              </a:rPr>
              <a:t>	</a:t>
            </a:r>
            <a:r>
              <a:rPr kumimoji="0" lang="en-US" altLang="ko-KR" sz="1800"/>
              <a:t>		</a:t>
            </a:r>
            <a:endParaRPr kumimoji="0" lang="en-US" altLang="ko-KR" sz="1800" i="1"/>
          </a:p>
          <a:p>
            <a:pPr algn="l" eaLnBrk="1" latinLnBrk="0" hangingPunct="1"/>
            <a:endParaRPr kumimoji="0" lang="en-US" altLang="ko-KR" sz="1800" i="1"/>
          </a:p>
          <a:p>
            <a:pPr algn="l" eaLnBrk="1" latinLnBrk="0" hangingPunct="1"/>
            <a:r>
              <a:rPr kumimoji="0" lang="en-US" altLang="ko-KR" sz="1800" b="1" i="1">
                <a:solidFill>
                  <a:srgbClr val="000099"/>
                </a:solidFill>
                <a:latin typeface="Arial" pitchFamily="34" charset="0"/>
              </a:rPr>
              <a:t>Example:</a:t>
            </a:r>
          </a:p>
          <a:p>
            <a:pPr algn="l" eaLnBrk="1" latinLnBrk="0" hangingPunct="1"/>
            <a:endParaRPr kumimoji="0" lang="en-US" altLang="ko-KR" sz="1800" b="1" i="1">
              <a:solidFill>
                <a:srgbClr val="000099"/>
              </a:solidFill>
              <a:latin typeface="Arial" pitchFamily="34" charset="0"/>
            </a:endParaRPr>
          </a:p>
          <a:p>
            <a:pPr algn="l" eaLnBrk="1" latinLnBrk="0" hangingPunct="1"/>
            <a:r>
              <a:rPr kumimoji="0" lang="en-US" altLang="ko-KR" sz="1800" i="1">
                <a:solidFill>
                  <a:srgbClr val="000099"/>
                </a:solidFill>
                <a:latin typeface="Arial" pitchFamily="34" charset="0"/>
              </a:rPr>
              <a:t>If LOC = 10000  Then...</a:t>
            </a:r>
          </a:p>
          <a:p>
            <a:pPr algn="l" eaLnBrk="1" latinLnBrk="0" hangingPunct="1"/>
            <a:r>
              <a:rPr kumimoji="0" lang="en-US" altLang="ko-KR" sz="1800" i="1">
                <a:solidFill>
                  <a:srgbClr val="000099"/>
                </a:solidFill>
                <a:latin typeface="Arial" pitchFamily="34" charset="0"/>
              </a:rPr>
              <a:t>	Effort =	(1.4 * 10)	=    14 Person Months</a:t>
            </a:r>
          </a:p>
        </p:txBody>
      </p:sp>
    </p:spTree>
    <p:extLst>
      <p:ext uri="{BB962C8B-B14F-4D97-AF65-F5344CB8AC3E}">
        <p14:creationId xmlns:p14="http://schemas.microsoft.com/office/powerpoint/2010/main" val="34960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28675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82B339A1-873B-4174-B513-AE3E228C2DE3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Function Point Estimation</a:t>
            </a:r>
            <a:b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</a:br>
            <a:r>
              <a:rPr lang="en-US" altLang="ko-KR" sz="3200" smtClean="0">
                <a:latin typeface="Arial" pitchFamily="34" charset="0"/>
                <a:ea typeface="굴림" pitchFamily="50" charset="-127"/>
              </a:rPr>
              <a:t>  </a:t>
            </a:r>
            <a:r>
              <a:rPr lang="en-US" altLang="ko-KR" sz="320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Step Three - Schedule Time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860425" y="1835150"/>
            <a:ext cx="4238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latinLnBrk="0" hangingPunct="1">
              <a:spcBef>
                <a:spcPct val="20000"/>
              </a:spcBef>
              <a:buClr>
                <a:schemeClr val="bg1"/>
              </a:buClr>
              <a:buSzPct val="110000"/>
              <a:buFontTx/>
              <a:buBlip>
                <a:blip r:embed="rId2"/>
              </a:buBlip>
            </a:pPr>
            <a:r>
              <a:rPr kumimoji="0" lang="en-US" altLang="ko-KR">
                <a:solidFill>
                  <a:srgbClr val="000099"/>
                </a:solidFill>
                <a:latin typeface="Arial" pitchFamily="34" charset="0"/>
              </a:rPr>
              <a:t>Rule of thumb for estimation</a:t>
            </a:r>
          </a:p>
        </p:txBody>
      </p:sp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1905000" y="2667000"/>
            <a:ext cx="5105400" cy="91440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r>
              <a:rPr kumimoji="0" lang="en-US" altLang="ko-KR">
                <a:solidFill>
                  <a:srgbClr val="000099"/>
                </a:solidFill>
              </a:rPr>
              <a:t>Schedule Time (months) </a:t>
            </a:r>
            <a:r>
              <a:rPr kumimoji="0" lang="en-US" altLang="ko-KR">
                <a:solidFill>
                  <a:srgbClr val="FF0000"/>
                </a:solidFill>
              </a:rPr>
              <a:t>=</a:t>
            </a:r>
            <a:r>
              <a:rPr kumimoji="0" lang="en-US" altLang="ko-KR"/>
              <a:t> </a:t>
            </a:r>
            <a:endParaRPr kumimoji="0" lang="ko-KR" altLang="en-US"/>
          </a:p>
        </p:txBody>
      </p:sp>
      <p:sp>
        <p:nvSpPr>
          <p:cNvPr id="28679" name="Rectangle 9"/>
          <p:cNvSpPr>
            <a:spLocks noChangeArrowheads="1"/>
          </p:cNvSpPr>
          <p:nvPr/>
        </p:nvSpPr>
        <p:spPr bwMode="auto">
          <a:xfrm>
            <a:off x="1905000" y="3581400"/>
            <a:ext cx="5105400" cy="106680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latinLnBrk="0"/>
            <a:r>
              <a:rPr kumimoji="0" lang="en-US" altLang="ko-KR" sz="2000">
                <a:solidFill>
                  <a:srgbClr val="000099"/>
                </a:solidFill>
              </a:rPr>
              <a:t>3.0 * person-months</a:t>
            </a:r>
            <a:r>
              <a:rPr kumimoji="0" lang="en-US" altLang="ko-KR" sz="2000" baseline="30000">
                <a:solidFill>
                  <a:srgbClr val="000099"/>
                </a:solidFill>
              </a:rPr>
              <a:t>1/3 </a:t>
            </a:r>
            <a:r>
              <a:rPr kumimoji="0" lang="en-US" altLang="ko-KR" sz="2000">
                <a:solidFill>
                  <a:srgbClr val="000099"/>
                </a:solidFill>
              </a:rPr>
              <a:t>(1/3 is the exponent)</a:t>
            </a:r>
            <a:endParaRPr kumimoji="0" lang="en-US" altLang="ko-KR" sz="2000" b="1">
              <a:solidFill>
                <a:srgbClr val="000099"/>
              </a:solidFill>
            </a:endParaRPr>
          </a:p>
          <a:p>
            <a:pPr eaLnBrk="1" latinLnBrk="0" hangingPunct="1"/>
            <a:endParaRPr kumimoji="0" lang="ko-KR" altLang="en-US" sz="2000"/>
          </a:p>
        </p:txBody>
      </p:sp>
      <p:sp>
        <p:nvSpPr>
          <p:cNvPr id="28680" name="Text Box 10"/>
          <p:cNvSpPr txBox="1">
            <a:spLocks noChangeArrowheads="1"/>
          </p:cNvSpPr>
          <p:nvPr/>
        </p:nvSpPr>
        <p:spPr bwMode="auto">
          <a:xfrm>
            <a:off x="2057400" y="4953000"/>
            <a:ext cx="46799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ahoma" pitchFamily="34" charset="0"/>
              </a:rPr>
              <a:t>Examples) 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kumimoji="0" lang="en-US" altLang="ko-KR" sz="2000">
                <a:latin typeface="Tahoma" pitchFamily="34" charset="0"/>
              </a:rPr>
              <a:t> Schedule Time (14) = </a:t>
            </a:r>
            <a:r>
              <a:rPr kumimoji="0" lang="ko-KR" altLang="en-US" sz="2000">
                <a:latin typeface="Tahoma" pitchFamily="34" charset="0"/>
              </a:rPr>
              <a:t>약 </a:t>
            </a:r>
            <a:r>
              <a:rPr kumimoji="0" lang="en-US" altLang="ko-KR" sz="2000">
                <a:latin typeface="Tahoma" pitchFamily="34" charset="0"/>
              </a:rPr>
              <a:t>7 months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kumimoji="0" lang="en-US" altLang="ko-KR" sz="2000">
                <a:latin typeface="Tahoma" pitchFamily="34" charset="0"/>
              </a:rPr>
              <a:t> Schedule Time(37.42) = </a:t>
            </a:r>
            <a:r>
              <a:rPr kumimoji="0" lang="ko-KR" altLang="en-US" sz="2000">
                <a:latin typeface="Tahoma" pitchFamily="34" charset="0"/>
              </a:rPr>
              <a:t>약 </a:t>
            </a:r>
            <a:r>
              <a:rPr kumimoji="0" lang="en-US" altLang="ko-KR" sz="2000">
                <a:latin typeface="Tahoma" pitchFamily="34" charset="0"/>
              </a:rPr>
              <a:t>10 months</a:t>
            </a:r>
            <a:endParaRPr kumimoji="0" lang="ko-KR" altLang="en-US" sz="2000">
              <a:latin typeface="Tahoma" pitchFamily="34" charset="0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sz="20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95815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22" y="1066800"/>
            <a:ext cx="8043333" cy="495299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Project Management is the process of planning and controlling system development within a specified time at a minimum cost with the right functionality</a:t>
            </a:r>
          </a:p>
          <a:p>
            <a:pPr>
              <a:spcBef>
                <a:spcPts val="600"/>
              </a:spcBef>
            </a:pPr>
            <a:r>
              <a:rPr lang="en-US" dirty="0"/>
              <a:t>A project is a set of activities with a specified beginning and end point meant to create a system that brings value to the business</a:t>
            </a:r>
          </a:p>
          <a:p>
            <a:pPr>
              <a:spcBef>
                <a:spcPts val="600"/>
              </a:spcBef>
            </a:pPr>
            <a:r>
              <a:rPr lang="en-US" dirty="0"/>
              <a:t>Project Managers monitor and control all tasks and roles that need to be coordinated</a:t>
            </a:r>
          </a:p>
          <a:p>
            <a:pPr>
              <a:spcBef>
                <a:spcPts val="600"/>
              </a:spcBef>
            </a:pPr>
            <a:r>
              <a:rPr lang="en-US" dirty="0"/>
              <a:t>Inception phase: generate a system request based on a business need or opportunity</a:t>
            </a:r>
          </a:p>
          <a:p>
            <a:pPr>
              <a:spcBef>
                <a:spcPts val="600"/>
              </a:spcBef>
            </a:pPr>
            <a:r>
              <a:rPr lang="en-US" dirty="0"/>
              <a:t>Perform a feasibility analysis; revise the system request</a:t>
            </a:r>
          </a:p>
          <a:p>
            <a:pPr>
              <a:spcBef>
                <a:spcPts val="600"/>
              </a:spcBef>
            </a:pPr>
            <a:r>
              <a:rPr lang="en-US" dirty="0"/>
              <a:t>Approve or decline the project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685800"/>
          </a:xfrm>
        </p:spPr>
        <p:txBody>
          <a:bodyPr/>
          <a:lstStyle/>
          <a:p>
            <a:r>
              <a:rPr lang="en-US" altLang="ko-KR" smtClean="0">
                <a:ea typeface="굴림" pitchFamily="50" charset="-127"/>
              </a:rPr>
              <a:t>Estimation Example 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29699" name="내용 개체 틀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mtClean="0">
              <a:ea typeface="굴림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Copyright 2006 © John Wiley &amp; Sons, Inc.  All rights reserved</a:t>
            </a:r>
            <a:r>
              <a:rPr lang="en-US" altLang="ko-KR" sz="1200" smtClean="0">
                <a:latin typeface="+mn-lt"/>
              </a:rPr>
              <a:t>.</a:t>
            </a:r>
            <a:endParaRPr lang="en-US" altLang="ko-KR" sz="1200">
              <a:latin typeface="+mn-lt"/>
            </a:endParaRPr>
          </a:p>
        </p:txBody>
      </p:sp>
      <p:sp>
        <p:nvSpPr>
          <p:cNvPr id="29701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>
                <a:latin typeface="Tahoma" pitchFamily="34" charset="0"/>
              </a:rPr>
              <a:t>4 - </a:t>
            </a:r>
            <a:fld id="{3359638A-F15A-4E3E-BB4E-4AEFD50C3933}" type="slidenum">
              <a:rPr lang="en-US" altLang="ko-KR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ko-KR" sz="14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400" smtClean="0">
              <a:latin typeface="Tahoma" pitchFamily="34" charset="0"/>
            </a:endParaRPr>
          </a:p>
        </p:txBody>
      </p:sp>
      <p:pic>
        <p:nvPicPr>
          <p:cNvPr id="29702" name="Picture 2" descr="fig_03_21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>
            <a:fillRect/>
          </a:stretch>
        </p:blipFill>
        <p:spPr bwMode="auto">
          <a:xfrm>
            <a:off x="228600" y="1219200"/>
            <a:ext cx="8686800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646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Effort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Estimation involves trade-offs between functionality, time and cost</a:t>
            </a:r>
          </a:p>
          <a:p>
            <a:pPr>
              <a:spcBef>
                <a:spcPts val="600"/>
              </a:spcBef>
            </a:pPr>
            <a:r>
              <a:rPr lang="en-US" dirty="0"/>
              <a:t>It is the process of assigning projected values for time and effort</a:t>
            </a:r>
          </a:p>
          <a:p>
            <a:pPr>
              <a:spcBef>
                <a:spcPts val="600"/>
              </a:spcBef>
            </a:pPr>
            <a:r>
              <a:rPr lang="en-US" dirty="0"/>
              <a:t>Most accurate estimates come from experience</a:t>
            </a:r>
          </a:p>
          <a:p>
            <a:pPr>
              <a:spcBef>
                <a:spcPts val="600"/>
              </a:spcBef>
            </a:pPr>
            <a:r>
              <a:rPr lang="en-US" dirty="0"/>
              <a:t>Use-case point method; based on: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Technical complexity factors (13)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Environmental factors (8)</a:t>
            </a:r>
          </a:p>
        </p:txBody>
      </p:sp>
    </p:spTree>
    <p:extLst>
      <p:ext uri="{BB962C8B-B14F-4D97-AF65-F5344CB8AC3E}">
        <p14:creationId xmlns:p14="http://schemas.microsoft.com/office/powerpoint/2010/main" val="3839513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Estimation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Actors &amp; Use-cases: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750" t="27519" r="29167" b="42248"/>
          <a:stretch/>
        </p:blipFill>
        <p:spPr>
          <a:xfrm>
            <a:off x="327711" y="2133749"/>
            <a:ext cx="848555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Estimation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complexity factors: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750" t="57754" r="28961" b="6587"/>
          <a:stretch/>
        </p:blipFill>
        <p:spPr>
          <a:xfrm>
            <a:off x="609600" y="2133600"/>
            <a:ext cx="773369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7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Estimation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factors &amp; final estimate: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8750" t="37597" r="29167" b="31395"/>
          <a:stretch/>
        </p:blipFill>
        <p:spPr>
          <a:xfrm>
            <a:off x="228600" y="2057400"/>
            <a:ext cx="8658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67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35"/>
          <p:cNvSpPr>
            <a:spLocks noGrp="1" noChangeArrowheads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 altLang="ko-KR" sz="1000">
              <a:latin typeface="Tahoma" pitchFamily="34" charset="0"/>
            </a:endParaRPr>
          </a:p>
          <a:p>
            <a:pPr>
              <a:defRPr/>
            </a:pPr>
            <a:r>
              <a:rPr lang="en-US" altLang="ko-KR" sz="1000">
                <a:latin typeface="Tahoma" pitchFamily="34" charset="0"/>
              </a:rPr>
              <a:t>Copyright 2006 © John Wiley &amp; Sons, Inc.  All rights reserved.</a:t>
            </a:r>
          </a:p>
          <a:p>
            <a:pPr>
              <a:defRPr/>
            </a:pPr>
            <a:r>
              <a:rPr lang="en-US" altLang="ko-KR"/>
              <a:t>.</a:t>
            </a:r>
          </a:p>
        </p:txBody>
      </p:sp>
      <p:sp>
        <p:nvSpPr>
          <p:cNvPr id="30723" name="Rectangle 1036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A3923D43-1E0C-41E8-85CA-F3A44F50010B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altLang="ko-KR" sz="320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rPr>
              <a:t>CREATING AND MANAGING THE WORK PLAN</a:t>
            </a:r>
            <a:endParaRPr lang="en-US" altLang="ko-KR" sz="400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34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31747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F176E1A6-B0B3-4960-864D-552433A9D05D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Identifying Tasks</a:t>
            </a:r>
          </a:p>
        </p:txBody>
      </p:sp>
      <p:sp>
        <p:nvSpPr>
          <p:cNvPr id="1402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Methodology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Using standard list of tasks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Top-down approach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Identify highest level tasks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Break them into increasingly smaller units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Organize into </a:t>
            </a:r>
            <a:r>
              <a:rPr lang="en-US" altLang="ko-KR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work breakdown structure</a:t>
            </a:r>
          </a:p>
        </p:txBody>
      </p:sp>
    </p:spTree>
    <p:extLst>
      <p:ext uri="{BB962C8B-B14F-4D97-AF65-F5344CB8AC3E}">
        <p14:creationId xmlns:p14="http://schemas.microsoft.com/office/powerpoint/2010/main" val="151201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uild="p" bldLvl="2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32771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887F8373-FED0-4118-AA47-42172ED82FF3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Project Workplan</a:t>
            </a:r>
          </a:p>
        </p:txBody>
      </p:sp>
      <p:sp>
        <p:nvSpPr>
          <p:cNvPr id="187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List of all tasks in the work breakdown structure, plus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Task name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Duration of task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Current task status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Task dependencies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Milestone (dates)</a:t>
            </a:r>
          </a:p>
        </p:txBody>
      </p:sp>
    </p:spTree>
    <p:extLst>
      <p:ext uri="{BB962C8B-B14F-4D97-AF65-F5344CB8AC3E}">
        <p14:creationId xmlns:p14="http://schemas.microsoft.com/office/powerpoint/2010/main" val="371633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 build="p" bldLvl="2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33795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C7024321-15F6-44F8-8445-E43956300B90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 Work Breakdown Structure</a:t>
            </a:r>
          </a:p>
        </p:txBody>
      </p:sp>
      <p:pic>
        <p:nvPicPr>
          <p:cNvPr id="33797" name="Picture 2" descr="fig_03_0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31913"/>
            <a:ext cx="7048500" cy="552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3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34819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7AE7D9E4-276D-4D6F-9F42-CD3DA1261E78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dirty="0" err="1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Workplan</a:t>
            </a:r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 Information (example)</a:t>
            </a:r>
          </a:p>
        </p:txBody>
      </p:sp>
      <p:sp>
        <p:nvSpPr>
          <p:cNvPr id="34821" name="Line 9"/>
          <p:cNvSpPr>
            <a:spLocks noChangeShapeType="1"/>
          </p:cNvSpPr>
          <p:nvPr/>
        </p:nvSpPr>
        <p:spPr bwMode="auto">
          <a:xfrm>
            <a:off x="762000" y="2438400"/>
            <a:ext cx="7543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pic>
        <p:nvPicPr>
          <p:cNvPr id="34822" name="Picture 2" descr="fig_03_05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26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4676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Identification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Projects are driven by business needs</a:t>
            </a:r>
          </a:p>
          <a:p>
            <a:pPr lvl="1"/>
            <a:r>
              <a:rPr lang="en-US"/>
              <a:t>Identified by business people</a:t>
            </a:r>
          </a:p>
          <a:p>
            <a:pPr lvl="1"/>
            <a:r>
              <a:rPr lang="en-US"/>
              <a:t>Identified by IT people</a:t>
            </a:r>
          </a:p>
          <a:p>
            <a:pPr lvl="1"/>
            <a:r>
              <a:rPr lang="en-US"/>
              <a:t>(better yet) identified jointly by business and IT</a:t>
            </a:r>
          </a:p>
          <a:p>
            <a:r>
              <a:rPr lang="en-US"/>
              <a:t>The project sponsor believes in the system and wants to see it succeed</a:t>
            </a:r>
          </a:p>
          <a:p>
            <a:pPr lvl="1"/>
            <a:r>
              <a:rPr lang="en-US"/>
              <a:t>Normally this is a business person</a:t>
            </a:r>
          </a:p>
          <a:p>
            <a:pPr lvl="1"/>
            <a:r>
              <a:rPr lang="en-US"/>
              <a:t>Should have the authority to move it forward</a:t>
            </a:r>
          </a:p>
        </p:txBody>
      </p:sp>
    </p:spTree>
    <p:extLst>
      <p:ext uri="{BB962C8B-B14F-4D97-AF65-F5344CB8AC3E}">
        <p14:creationId xmlns:p14="http://schemas.microsoft.com/office/powerpoint/2010/main" val="55604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35843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BC0086C1-5B09-4BC2-9F81-976C6A487529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Tracking Project Tasks</a:t>
            </a:r>
          </a:p>
        </p:txBody>
      </p:sp>
      <p:sp>
        <p:nvSpPr>
          <p:cNvPr id="190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Gantt Chart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Bar chart format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Useful to monitor project status at any point in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PERT Chart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Flowchart format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Illustrate task dependencies and critical path</a:t>
            </a:r>
          </a:p>
        </p:txBody>
      </p:sp>
    </p:spTree>
    <p:extLst>
      <p:ext uri="{BB962C8B-B14F-4D97-AF65-F5344CB8AC3E}">
        <p14:creationId xmlns:p14="http://schemas.microsoft.com/office/powerpoint/2010/main" val="396954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 bldLvl="2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36867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EC09EFFF-62B5-488B-830E-83ABFEB8C477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Tracking Tasks Using Gantt Chart</a:t>
            </a:r>
          </a:p>
        </p:txBody>
      </p:sp>
      <p:grpSp>
        <p:nvGrpSpPr>
          <p:cNvPr id="36869" name="Group 4"/>
          <p:cNvGrpSpPr>
            <a:grpSpLocks/>
          </p:cNvGrpSpPr>
          <p:nvPr/>
        </p:nvGrpSpPr>
        <p:grpSpPr bwMode="auto">
          <a:xfrm>
            <a:off x="685800" y="1600200"/>
            <a:ext cx="7994650" cy="4419600"/>
            <a:chOff x="436" y="1252"/>
            <a:chExt cx="4988" cy="3057"/>
          </a:xfrm>
        </p:grpSpPr>
        <p:graphicFrame>
          <p:nvGraphicFramePr>
            <p:cNvPr id="36870" name="Object 5"/>
            <p:cNvGraphicFramePr>
              <a:graphicFrameLocks/>
            </p:cNvGraphicFramePr>
            <p:nvPr/>
          </p:nvGraphicFramePr>
          <p:xfrm>
            <a:off x="436" y="1636"/>
            <a:ext cx="4988" cy="2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VISIO" r:id="rId8" imgW="9412224" imgH="3901440" progId="Visio.Drawing.4">
                    <p:embed/>
                  </p:oleObj>
                </mc:Choice>
                <mc:Fallback>
                  <p:oleObj name="VISIO" r:id="rId8" imgW="9412224" imgH="3901440" progId="Visio.Drawing.4">
                    <p:embed/>
                    <p:pic>
                      <p:nvPicPr>
                        <p:cNvPr id="36870" name="Object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1636"/>
                          <a:ext cx="4988" cy="2673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1" name="Rectangle 6"/>
            <p:cNvSpPr>
              <a:spLocks noChangeArrowheads="1"/>
            </p:cNvSpPr>
            <p:nvPr/>
          </p:nvSpPr>
          <p:spPr bwMode="auto">
            <a:xfrm>
              <a:off x="436" y="1252"/>
              <a:ext cx="4984" cy="47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latinLnBrk="0" hangingPunct="1"/>
              <a:endParaRPr kumimoji="0" lang="ko-KR" altLang="en-US"/>
            </a:p>
          </p:txBody>
        </p:sp>
        <p:sp>
          <p:nvSpPr>
            <p:cNvPr id="36872" name="Rectangle 7"/>
            <p:cNvSpPr>
              <a:spLocks noChangeArrowheads="1"/>
            </p:cNvSpPr>
            <p:nvPr/>
          </p:nvSpPr>
          <p:spPr bwMode="auto">
            <a:xfrm>
              <a:off x="614" y="1329"/>
              <a:ext cx="4671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latinLnBrk="0"/>
              <a:r>
                <a:rPr kumimoji="0" lang="en-US" altLang="ko-KR" sz="1600" b="1" dirty="0">
                  <a:solidFill>
                    <a:srgbClr val="000099"/>
                  </a:solidFill>
                  <a:latin typeface="Eurostile"/>
                </a:rPr>
                <a:t>Task	     Week</a:t>
              </a:r>
            </a:p>
            <a:p>
              <a:pPr algn="l" latinLnBrk="0"/>
              <a:r>
                <a:rPr kumimoji="0" lang="en-US" altLang="ko-KR" sz="1600" b="1" dirty="0">
                  <a:solidFill>
                    <a:srgbClr val="000099"/>
                  </a:solidFill>
                  <a:latin typeface="Eurostile"/>
                </a:rPr>
                <a:t>                      2      3     4     5     6     7     8     9     10      11      12    13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37891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FF5C2173-2345-44E6-966B-10E1E74AB20A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Gantt Chart Example 2</a:t>
            </a:r>
          </a:p>
        </p:txBody>
      </p:sp>
      <p:pic>
        <p:nvPicPr>
          <p:cNvPr id="37893" name="Picture 2" descr="fig_03_0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60706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3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38915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1AF847C6-DDFB-4925-88F1-366A6767EB4E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Tracking Tasks Using PERT Chart</a:t>
            </a:r>
          </a:p>
        </p:txBody>
      </p:sp>
      <p:pic>
        <p:nvPicPr>
          <p:cNvPr id="38917" name="Picture 2" descr="fig_03_08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447800"/>
            <a:ext cx="86868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2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39939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E20D5990-4EB8-41DE-9412-89278308EDED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Refining Estimates</a:t>
            </a:r>
            <a:b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</a:br>
            <a:r>
              <a:rPr lang="en-US" altLang="ko-KR" sz="32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: Hurricane Model</a:t>
            </a:r>
          </a:p>
        </p:txBody>
      </p:sp>
      <p:pic>
        <p:nvPicPr>
          <p:cNvPr id="39941" name="Picture 2" descr="fig_03_09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391400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131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571500" y="304800"/>
            <a:ext cx="8420100" cy="762000"/>
          </a:xfrm>
        </p:spPr>
        <p:txBody>
          <a:bodyPr/>
          <a:lstStyle/>
          <a:p>
            <a:r>
              <a:rPr lang="en-US" altLang="ko-KR" smtClean="0">
                <a:ea typeface="굴림" pitchFamily="50" charset="-127"/>
              </a:rPr>
              <a:t>Possible Actions When Schedule Delayed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40963" name="내용 개체 틀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mtClean="0">
              <a:ea typeface="굴림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Copyright 2006 © John Wiley &amp; Sons, Inc.  All rights reserved</a:t>
            </a:r>
            <a:r>
              <a:rPr lang="en-US" altLang="ko-KR" sz="1200" smtClean="0">
                <a:latin typeface="+mn-lt"/>
              </a:rPr>
              <a:t>.</a:t>
            </a:r>
            <a:endParaRPr lang="en-US" altLang="ko-KR" sz="1200">
              <a:latin typeface="+mn-lt"/>
            </a:endParaRPr>
          </a:p>
        </p:txBody>
      </p:sp>
      <p:sp>
        <p:nvSpPr>
          <p:cNvPr id="40965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>
                <a:latin typeface="Tahoma" pitchFamily="34" charset="0"/>
              </a:rPr>
              <a:t>4 - </a:t>
            </a:r>
            <a:fld id="{385E4961-9B5D-49DA-A4D3-37E986AC875B}" type="slidenum">
              <a:rPr lang="en-US" altLang="ko-KR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ko-KR" sz="14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400" smtClean="0">
              <a:latin typeface="Tahoma" pitchFamily="34" charset="0"/>
            </a:endParaRPr>
          </a:p>
        </p:txBody>
      </p:sp>
      <p:pic>
        <p:nvPicPr>
          <p:cNvPr id="40966" name="Picture 2" descr="fig_03_11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570663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015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41987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E0DE7221-5445-4701-A9F8-7C08B64BC123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Managing Scope (1)</a:t>
            </a:r>
          </a:p>
        </p:txBody>
      </p:sp>
      <p:sp>
        <p:nvSpPr>
          <p:cNvPr id="419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1500" y="1371600"/>
            <a:ext cx="8420100" cy="4800600"/>
          </a:xfrm>
        </p:spPr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Scope creep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Schedule and cost overrun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Happens when new requirements are added</a:t>
            </a:r>
          </a:p>
          <a:p>
            <a:pPr lvl="1" eaLnBrk="1" hangingPunct="1"/>
            <a:endParaRPr lang="en-US" altLang="ko-KR" sz="1200" smtClean="0">
              <a:solidFill>
                <a:srgbClr val="000099"/>
              </a:solidFill>
              <a:latin typeface="Arial" pitchFamily="34" charset="0"/>
              <a:ea typeface="굴림" pitchFamily="50" charset="-127"/>
            </a:endParaRP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Margins of Error in Cost and Time Estimates</a:t>
            </a:r>
          </a:p>
        </p:txBody>
      </p:sp>
      <p:pic>
        <p:nvPicPr>
          <p:cNvPr id="41990" name="Picture 2" descr="fig_03_10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79825"/>
            <a:ext cx="78486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101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43011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6D7AD10D-6B3E-4D48-970B-DE8402A66D57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Managing Scope (2)</a:t>
            </a:r>
          </a:p>
        </p:txBody>
      </p:sp>
      <p:sp>
        <p:nvSpPr>
          <p:cNvPr id="4301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1500" y="1371600"/>
            <a:ext cx="8420100" cy="480060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Scope management</a:t>
            </a: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RAD and prototyping</a:t>
            </a: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Formal change approval</a:t>
            </a: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Defer additional requirements as future system enhancements</a:t>
            </a:r>
          </a:p>
        </p:txBody>
      </p:sp>
    </p:spTree>
    <p:extLst>
      <p:ext uri="{BB962C8B-B14F-4D97-AF65-F5344CB8AC3E}">
        <p14:creationId xmlns:p14="http://schemas.microsoft.com/office/powerpoint/2010/main" val="3316995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44035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96865683-03FB-475B-9099-6FBBE7F575BF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Timeboxing</a:t>
            </a:r>
          </a:p>
        </p:txBody>
      </p:sp>
      <p:sp>
        <p:nvSpPr>
          <p:cNvPr id="4403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Fixed deadline</a:t>
            </a:r>
          </a:p>
          <a:p>
            <a:pPr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Reduced functionality, if necessary</a:t>
            </a:r>
          </a:p>
          <a:p>
            <a:pPr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Fewer “finishing touches”</a:t>
            </a:r>
          </a:p>
        </p:txBody>
      </p:sp>
    </p:spTree>
    <p:extLst>
      <p:ext uri="{BB962C8B-B14F-4D97-AF65-F5344CB8AC3E}">
        <p14:creationId xmlns:p14="http://schemas.microsoft.com/office/powerpoint/2010/main" val="3732098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45059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B6D75741-B26D-4C65-8661-7BA5ED0A09FA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Timeboxing Steps</a:t>
            </a:r>
          </a:p>
        </p:txBody>
      </p:sp>
      <p:sp>
        <p:nvSpPr>
          <p:cNvPr id="1587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/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Set delivery date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Deadline should not be impossible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Should be set by development group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/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Prioritize features by importance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 startAt="3"/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Build the system core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 startAt="4"/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Postpone unfinished functionality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 startAt="5"/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Deliver the system with core functionality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 startAt="6"/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Repeat steps 3-5 to add refinements and enhancements</a:t>
            </a:r>
          </a:p>
        </p:txBody>
      </p:sp>
    </p:spTree>
    <p:extLst>
      <p:ext uri="{BB962C8B-B14F-4D97-AF65-F5344CB8AC3E}">
        <p14:creationId xmlns:p14="http://schemas.microsoft.com/office/powerpoint/2010/main" val="280922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Value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Tangible Value</a:t>
            </a:r>
          </a:p>
          <a:p>
            <a:pPr lvl="1"/>
            <a:r>
              <a:rPr lang="en-US" dirty="0"/>
              <a:t>Can be quantified and measured directly</a:t>
            </a:r>
          </a:p>
          <a:p>
            <a:pPr lvl="1"/>
            <a:r>
              <a:rPr lang="en-US" dirty="0"/>
              <a:t>Example: 2 percent reduction in operating costs</a:t>
            </a:r>
          </a:p>
          <a:p>
            <a:r>
              <a:rPr lang="en-US" dirty="0"/>
              <a:t>Intangible Value</a:t>
            </a:r>
          </a:p>
          <a:p>
            <a:pPr lvl="1"/>
            <a:r>
              <a:rPr lang="en-US" dirty="0"/>
              <a:t>We know it will add value &amp; save time, but we may not be able to quantify or measure its benefits</a:t>
            </a:r>
          </a:p>
          <a:p>
            <a:pPr lvl="1"/>
            <a:r>
              <a:rPr lang="en-US" dirty="0"/>
              <a:t>Example: improved customer service</a:t>
            </a:r>
          </a:p>
        </p:txBody>
      </p:sp>
    </p:spTree>
    <p:extLst>
      <p:ext uri="{BB962C8B-B14F-4D97-AF65-F5344CB8AC3E}">
        <p14:creationId xmlns:p14="http://schemas.microsoft.com/office/powerpoint/2010/main" val="1443695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35"/>
          <p:cNvSpPr>
            <a:spLocks noGrp="1" noChangeArrowheads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 altLang="ko-KR" sz="1000">
              <a:latin typeface="Tahoma" pitchFamily="34" charset="0"/>
            </a:endParaRPr>
          </a:p>
          <a:p>
            <a:pPr>
              <a:defRPr/>
            </a:pPr>
            <a:r>
              <a:rPr lang="en-US" altLang="ko-KR" sz="1000">
                <a:latin typeface="Tahoma" pitchFamily="34" charset="0"/>
              </a:rPr>
              <a:t>Copyright 2006 © John Wiley &amp; Sons, Inc.  All rights reserved.</a:t>
            </a:r>
          </a:p>
          <a:p>
            <a:pPr>
              <a:defRPr/>
            </a:pPr>
            <a:r>
              <a:rPr lang="en-US" altLang="ko-KR"/>
              <a:t>.</a:t>
            </a:r>
          </a:p>
        </p:txBody>
      </p:sp>
      <p:sp>
        <p:nvSpPr>
          <p:cNvPr id="46083" name="Rectangle 1036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60B3AD57-0C94-4912-9193-6BE9E59A7C99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/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altLang="ko-KR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rPr>
              <a:t>STAFFING THE PROJECT</a:t>
            </a:r>
            <a:endParaRPr lang="en-US" altLang="ko-KR" sz="440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900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47107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517AC1C3-A8F8-4413-A77A-37404F89C397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Staffing Attributes</a:t>
            </a:r>
          </a:p>
        </p:txBody>
      </p:sp>
      <p:sp>
        <p:nvSpPr>
          <p:cNvPr id="4710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1500" y="1371600"/>
            <a:ext cx="81153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Staffing levels will change over a project’s lifetime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Adding staff may add more overhead than additional labor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Using teams of 8-10 reporting in a hierarchical structure can reduce complexity</a:t>
            </a:r>
          </a:p>
        </p:txBody>
      </p:sp>
    </p:spTree>
    <p:extLst>
      <p:ext uri="{BB962C8B-B14F-4D97-AF65-F5344CB8AC3E}">
        <p14:creationId xmlns:p14="http://schemas.microsoft.com/office/powerpoint/2010/main" val="969627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48131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35983D12-8569-42CF-881E-06FF3ABCA22E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48132" name="Rectangle 18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Increasing Complexity with Larger Teams</a:t>
            </a:r>
          </a:p>
        </p:txBody>
      </p:sp>
      <p:pic>
        <p:nvPicPr>
          <p:cNvPr id="48133" name="Picture 40" descr="Chapter_03_illus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8" t="25000" r="20589" b="25757"/>
          <a:stretch>
            <a:fillRect/>
          </a:stretch>
        </p:blipFill>
        <p:spPr bwMode="auto">
          <a:xfrm>
            <a:off x="838200" y="1524000"/>
            <a:ext cx="7543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814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50179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F02007F4-E5DA-4605-AE16-4FADF0FEC250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548822" y="-609600"/>
            <a:ext cx="8043333" cy="1336477"/>
          </a:xfrm>
        </p:spPr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Key Definitions</a:t>
            </a:r>
          </a:p>
        </p:txBody>
      </p:sp>
      <p:sp>
        <p:nvSpPr>
          <p:cNvPr id="5018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653355"/>
            <a:ext cx="8267700" cy="3048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The</a:t>
            </a:r>
            <a:r>
              <a:rPr lang="en-US" altLang="ko-KR" sz="2400" dirty="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b="1" i="1" dirty="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staffing plan</a:t>
            </a:r>
            <a:r>
              <a:rPr lang="en-US" altLang="ko-KR" sz="2400" dirty="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describes the kinds of people working on the project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The</a:t>
            </a:r>
            <a:r>
              <a:rPr lang="en-US" altLang="ko-KR" sz="2400" dirty="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b="1" i="1" dirty="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project charter</a:t>
            </a:r>
            <a:r>
              <a:rPr lang="en-US" altLang="ko-KR" sz="2400" dirty="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describes the project’s objectives and rules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 </a:t>
            </a:r>
            <a:r>
              <a:rPr lang="en-US" altLang="ko-KR" sz="2400" b="1" i="1" dirty="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functional lead</a:t>
            </a:r>
            <a:r>
              <a:rPr lang="en-US" altLang="ko-KR" sz="2400" dirty="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manages a group of analysts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</a:t>
            </a:r>
            <a:r>
              <a:rPr lang="en-US" altLang="ko-KR" sz="2400" dirty="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b="1" i="1" dirty="0" smtClean="0">
                <a:solidFill>
                  <a:srgbClr val="3399FF"/>
                </a:solidFill>
                <a:latin typeface="Arial" pitchFamily="34" charset="0"/>
                <a:ea typeface="굴림" pitchFamily="50" charset="-127"/>
              </a:rPr>
              <a:t>technical lead</a:t>
            </a:r>
            <a:r>
              <a:rPr lang="en-US" altLang="ko-KR" sz="2400" dirty="0" smtClean="0"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24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oversees progress of programmers and technical staff members</a:t>
            </a:r>
          </a:p>
        </p:txBody>
      </p:sp>
      <p:pic>
        <p:nvPicPr>
          <p:cNvPr id="50182" name="Picture 2" descr="fig_03_1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56245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919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51203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C1C3ACB2-F88B-43C6-8BD0-FE796FA55FEC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Motivation (1)</a:t>
            </a:r>
          </a:p>
        </p:txBody>
      </p:sp>
      <p:sp>
        <p:nvSpPr>
          <p:cNvPr id="1648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1500" y="1371600"/>
            <a:ext cx="8191500" cy="3962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Motivation has been found to be the number-one influence on people’s performance</a:t>
            </a:r>
          </a:p>
          <a:p>
            <a:pPr eaLnBrk="1" hangingPunct="1">
              <a:lnSpc>
                <a:spcPct val="80000"/>
              </a:lnSpc>
            </a:pPr>
            <a:endParaRPr lang="en-US" altLang="ko-KR" sz="2800" smtClean="0">
              <a:solidFill>
                <a:srgbClr val="000099"/>
              </a:solidFill>
              <a:latin typeface="Arial" pitchFamily="34" charset="0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Use intrinsic rewards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Recognition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Achievement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The work itself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Responsibility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Advancement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0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Chance to learn new skills</a:t>
            </a:r>
          </a:p>
          <a:p>
            <a:pPr lvl="1" eaLnBrk="1" hangingPunct="1">
              <a:lnSpc>
                <a:spcPct val="80000"/>
              </a:lnSpc>
            </a:pPr>
            <a:endParaRPr lang="en-US" altLang="ko-KR" sz="2000" smtClean="0">
              <a:solidFill>
                <a:srgbClr val="000099"/>
              </a:solidFill>
              <a:latin typeface="Arial" pitchFamily="34" charset="0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Use monetary rewards cautiously</a:t>
            </a:r>
          </a:p>
        </p:txBody>
      </p:sp>
    </p:spTree>
    <p:extLst>
      <p:ext uri="{BB962C8B-B14F-4D97-AF65-F5344CB8AC3E}">
        <p14:creationId xmlns:p14="http://schemas.microsoft.com/office/powerpoint/2010/main" val="408782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build="p" bldLvl="2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52227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9E800EC9-83C7-4F1F-B479-011E1EF4FA52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Motivation (2)</a:t>
            </a:r>
          </a:p>
        </p:txBody>
      </p:sp>
      <p:sp>
        <p:nvSpPr>
          <p:cNvPr id="52229" name="내용 개체 틀 5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mtClean="0">
              <a:ea typeface="굴림" pitchFamily="50" charset="-127"/>
            </a:endParaRPr>
          </a:p>
        </p:txBody>
      </p:sp>
      <p:pic>
        <p:nvPicPr>
          <p:cNvPr id="52230" name="Picture 2" descr="fig_03_1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95400"/>
            <a:ext cx="78486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85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53251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609115DE-9C40-4994-9E90-1D222AFD691A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Handling Conflict</a:t>
            </a:r>
          </a:p>
        </p:txBody>
      </p:sp>
      <p:sp>
        <p:nvSpPr>
          <p:cNvPr id="5325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1500" y="1371600"/>
            <a:ext cx="8115300" cy="3505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Clearly define project plans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Recognize project importance to organization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Develop detailed operating procedures and communicate these to the team members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Project charter listing norms and ground rules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Develop schedule commitments ahead of time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Forecast other priorities and their possible impact on the project</a:t>
            </a:r>
          </a:p>
          <a:p>
            <a:pPr lvl="1" eaLnBrk="1" hangingPunct="1">
              <a:lnSpc>
                <a:spcPct val="80000"/>
              </a:lnSpc>
            </a:pPr>
            <a:endParaRPr lang="ko-KR" altLang="en-US" smtClean="0">
              <a:solidFill>
                <a:srgbClr val="000099"/>
              </a:solidFill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576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35"/>
          <p:cNvSpPr>
            <a:spLocks noGrp="1" noChangeArrowheads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 altLang="ko-KR" sz="1000">
              <a:latin typeface="Tahoma" pitchFamily="34" charset="0"/>
            </a:endParaRPr>
          </a:p>
          <a:p>
            <a:pPr>
              <a:defRPr/>
            </a:pPr>
            <a:r>
              <a:rPr lang="en-US" altLang="ko-KR" sz="1000">
                <a:latin typeface="Tahoma" pitchFamily="34" charset="0"/>
              </a:rPr>
              <a:t>Copyright 2006 © John Wiley &amp; Sons, Inc.  All rights reserved.</a:t>
            </a:r>
          </a:p>
          <a:p>
            <a:pPr>
              <a:defRPr/>
            </a:pPr>
            <a:r>
              <a:rPr lang="en-US" altLang="ko-KR"/>
              <a:t>.</a:t>
            </a:r>
          </a:p>
        </p:txBody>
      </p:sp>
      <p:sp>
        <p:nvSpPr>
          <p:cNvPr id="54275" name="Rectangle 1036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3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4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894DD2E9-5CEC-4A38-B4C2-158897023385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/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altLang="ko-KR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rPr>
              <a:t>COORDINATING PROJECT ACTIVITIES</a:t>
            </a:r>
            <a:endParaRPr lang="en-US" altLang="ko-KR" sz="440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758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55299" name="슬라이드 번호 개체 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7FA98AD5-4629-4564-9029-FB5A9626EED8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CASE Tools</a:t>
            </a:r>
          </a:p>
        </p:txBody>
      </p:sp>
      <p:sp>
        <p:nvSpPr>
          <p:cNvPr id="55301" name="Oval 3"/>
          <p:cNvSpPr>
            <a:spLocks noChangeArrowheads="1"/>
          </p:cNvSpPr>
          <p:nvPr/>
        </p:nvSpPr>
        <p:spPr bwMode="auto">
          <a:xfrm>
            <a:off x="896938" y="2527300"/>
            <a:ext cx="7561262" cy="3568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55302" name="Rectangle 4"/>
          <p:cNvSpPr>
            <a:spLocks noChangeArrowheads="1"/>
          </p:cNvSpPr>
          <p:nvPr/>
        </p:nvSpPr>
        <p:spPr bwMode="auto">
          <a:xfrm>
            <a:off x="4402138" y="2222500"/>
            <a:ext cx="4056062" cy="1968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55303" name="Rectangle 5"/>
          <p:cNvSpPr>
            <a:spLocks noChangeArrowheads="1"/>
          </p:cNvSpPr>
          <p:nvPr/>
        </p:nvSpPr>
        <p:spPr bwMode="auto">
          <a:xfrm>
            <a:off x="838200" y="2222500"/>
            <a:ext cx="3568700" cy="1968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55304" name="Rectangle 6"/>
          <p:cNvSpPr>
            <a:spLocks noChangeArrowheads="1"/>
          </p:cNvSpPr>
          <p:nvPr/>
        </p:nvSpPr>
        <p:spPr bwMode="auto">
          <a:xfrm>
            <a:off x="4267200" y="2209800"/>
            <a:ext cx="1968500" cy="11303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55305" name="Rectangle 7"/>
          <p:cNvSpPr>
            <a:spLocks noChangeArrowheads="1"/>
          </p:cNvSpPr>
          <p:nvPr/>
        </p:nvSpPr>
        <p:spPr bwMode="auto">
          <a:xfrm>
            <a:off x="6078538" y="2209800"/>
            <a:ext cx="2379662" cy="11303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55306" name="Rectangle 8"/>
          <p:cNvSpPr>
            <a:spLocks noChangeArrowheads="1"/>
          </p:cNvSpPr>
          <p:nvPr/>
        </p:nvSpPr>
        <p:spPr bwMode="auto">
          <a:xfrm>
            <a:off x="850900" y="2209800"/>
            <a:ext cx="1816100" cy="11303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55307" name="Rectangle 9"/>
          <p:cNvSpPr>
            <a:spLocks noChangeArrowheads="1"/>
          </p:cNvSpPr>
          <p:nvPr/>
        </p:nvSpPr>
        <p:spPr bwMode="auto">
          <a:xfrm>
            <a:off x="2603500" y="2209800"/>
            <a:ext cx="1816100" cy="11303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55308" name="Rectangle 10"/>
          <p:cNvSpPr>
            <a:spLocks noChangeArrowheads="1"/>
          </p:cNvSpPr>
          <p:nvPr/>
        </p:nvSpPr>
        <p:spPr bwMode="auto">
          <a:xfrm>
            <a:off x="685800" y="23622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latinLnBrk="0"/>
            <a:r>
              <a:rPr kumimoji="0" lang="ko-KR" altLang="en-US" sz="2000" b="1">
                <a:solidFill>
                  <a:srgbClr val="000099"/>
                </a:solidFill>
                <a:latin typeface="Arial" pitchFamily="34" charset="0"/>
              </a:rPr>
              <a:t>  </a:t>
            </a:r>
            <a:r>
              <a:rPr kumimoji="0" lang="en-US" altLang="ko-KR" sz="2000" b="1">
                <a:solidFill>
                  <a:srgbClr val="000099"/>
                </a:solidFill>
                <a:latin typeface="Arial" pitchFamily="34" charset="0"/>
              </a:rPr>
              <a:t>Planning             Analysis        Design        Implementation</a:t>
            </a:r>
          </a:p>
        </p:txBody>
      </p:sp>
      <p:sp>
        <p:nvSpPr>
          <p:cNvPr id="55309" name="Rectangle 11"/>
          <p:cNvSpPr>
            <a:spLocks noChangeArrowheads="1"/>
          </p:cNvSpPr>
          <p:nvPr/>
        </p:nvSpPr>
        <p:spPr bwMode="auto">
          <a:xfrm>
            <a:off x="1636713" y="3576638"/>
            <a:ext cx="567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latinLnBrk="0"/>
            <a:r>
              <a:rPr kumimoji="0" lang="en-US" altLang="ko-KR" b="1">
                <a:solidFill>
                  <a:srgbClr val="000099"/>
                </a:solidFill>
                <a:latin typeface="Arial" pitchFamily="34" charset="0"/>
              </a:rPr>
              <a:t>Upper CASE			Lower CASE</a:t>
            </a:r>
          </a:p>
        </p:txBody>
      </p:sp>
      <p:sp>
        <p:nvSpPr>
          <p:cNvPr id="55310" name="Rectangle 12"/>
          <p:cNvSpPr>
            <a:spLocks noChangeArrowheads="1"/>
          </p:cNvSpPr>
          <p:nvPr/>
        </p:nvSpPr>
        <p:spPr bwMode="auto">
          <a:xfrm>
            <a:off x="2703513" y="4643438"/>
            <a:ext cx="4306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latinLnBrk="0"/>
            <a:r>
              <a:rPr kumimoji="0" lang="en-US" altLang="ko-KR">
                <a:solidFill>
                  <a:srgbClr val="000099"/>
                </a:solidFill>
                <a:latin typeface="Arial" pitchFamily="34" charset="0"/>
              </a:rPr>
              <a:t>Integrated CASE (I-CASE)</a:t>
            </a:r>
          </a:p>
        </p:txBody>
      </p:sp>
      <p:sp>
        <p:nvSpPr>
          <p:cNvPr id="55311" name="Text Box 13"/>
          <p:cNvSpPr txBox="1">
            <a:spLocks noChangeArrowheads="1"/>
          </p:cNvSpPr>
          <p:nvPr/>
        </p:nvSpPr>
        <p:spPr bwMode="auto">
          <a:xfrm>
            <a:off x="914400" y="1524000"/>
            <a:ext cx="6296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>
                <a:latin typeface="Tahoma" pitchFamily="34" charset="0"/>
              </a:rPr>
              <a:t>Computer-aided software engineering (CASE)</a:t>
            </a:r>
          </a:p>
        </p:txBody>
      </p:sp>
    </p:spTree>
    <p:extLst>
      <p:ext uri="{BB962C8B-B14F-4D97-AF65-F5344CB8AC3E}">
        <p14:creationId xmlns:p14="http://schemas.microsoft.com/office/powerpoint/2010/main" val="1638154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56323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76C9BDBA-FEC9-4E4A-82B6-5FD1EA0DE20D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Standards</a:t>
            </a:r>
          </a:p>
        </p:txBody>
      </p:sp>
      <p:sp>
        <p:nvSpPr>
          <p:cNvPr id="175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altLang="ko-KR" i="1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Examples</a:t>
            </a:r>
            <a:endParaRPr lang="en-US" altLang="ko-KR" dirty="0" smtClean="0">
              <a:solidFill>
                <a:srgbClr val="000099"/>
              </a:solidFill>
              <a:latin typeface="Arial" pitchFamily="34" charset="0"/>
              <a:ea typeface="굴림" pitchFamily="50" charset="-127"/>
            </a:endParaRP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Formal rules for naming files</a:t>
            </a: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Forms indicating goals reached</a:t>
            </a: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Programming guidelines</a:t>
            </a: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Documentation standards</a:t>
            </a: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Procedural standards</a:t>
            </a: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Specification Requirements standards</a:t>
            </a:r>
          </a:p>
          <a:p>
            <a:pPr lvl="1" eaLnBrk="1" hangingPunct="1"/>
            <a:r>
              <a:rPr lang="en-US" altLang="ko-KR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User interface design standards</a:t>
            </a:r>
          </a:p>
          <a:p>
            <a:pPr lvl="1" eaLnBrk="1" hangingPunct="1">
              <a:buFontTx/>
              <a:buNone/>
            </a:pPr>
            <a:endParaRPr lang="en-US" altLang="ko-KR" dirty="0" smtClean="0">
              <a:solidFill>
                <a:srgbClr val="000099"/>
              </a:solidFill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 build="p" bldLvl="2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document that describes the reasons for and the value added from building a new system</a:t>
            </a:r>
          </a:p>
          <a:p>
            <a:pPr>
              <a:spcBef>
                <a:spcPts val="600"/>
              </a:spcBef>
            </a:pPr>
            <a:r>
              <a:rPr lang="en-US" dirty="0"/>
              <a:t>Contains 5 elements: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Project sponsor: the primary point of contact for the project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Business need: the reason prompting the </a:t>
            </a:r>
            <a:r>
              <a:rPr lang="en-US" dirty="0" smtClean="0"/>
              <a:t>project(</a:t>
            </a:r>
            <a:r>
              <a:rPr lang="ko-KR" altLang="en-US" dirty="0" smtClean="0"/>
              <a:t>왜</a:t>
            </a:r>
            <a:r>
              <a:rPr lang="en-US" dirty="0" smtClean="0"/>
              <a:t>)</a:t>
            </a:r>
            <a:endParaRPr lang="en-US" dirty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Business requirements: what the system will </a:t>
            </a:r>
            <a:r>
              <a:rPr lang="en-US" dirty="0" smtClean="0"/>
              <a:t>do(</a:t>
            </a:r>
            <a:r>
              <a:rPr lang="ko-KR" altLang="en-US" dirty="0" smtClean="0"/>
              <a:t>무엇을</a:t>
            </a:r>
            <a:r>
              <a:rPr lang="en-US" altLang="ko-KR" dirty="0" smtClean="0"/>
              <a:t>)</a:t>
            </a:r>
            <a:endParaRPr lang="en-US" dirty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Business value: how will the organization benefit</a:t>
            </a:r>
            <a:r>
              <a:rPr lang="en-US" sz="1700" dirty="0"/>
              <a:t> </a:t>
            </a:r>
            <a:r>
              <a:rPr lang="en-US" dirty="0"/>
              <a:t>from the </a:t>
            </a:r>
            <a:r>
              <a:rPr lang="en-US" dirty="0" smtClean="0"/>
              <a:t>project(</a:t>
            </a:r>
            <a:r>
              <a:rPr lang="ko-KR" altLang="en-US" dirty="0" smtClean="0"/>
              <a:t>가치</a:t>
            </a:r>
            <a:r>
              <a:rPr lang="en-US" altLang="ko-KR" dirty="0" smtClean="0"/>
              <a:t>)</a:t>
            </a:r>
            <a:endParaRPr lang="en-US" dirty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Special issues: Anything else that should be </a:t>
            </a:r>
            <a:r>
              <a:rPr lang="en-US" dirty="0" smtClean="0"/>
              <a:t>considered(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70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57347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449E270B-4D4D-4531-A7BA-60F8873BC480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Documentation</a:t>
            </a:r>
          </a:p>
        </p:txBody>
      </p:sp>
      <p:sp>
        <p:nvSpPr>
          <p:cNvPr id="573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Project binder 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Contain all the deliverables and all the internal communications</a:t>
            </a:r>
          </a:p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Continual updating</a:t>
            </a:r>
          </a:p>
        </p:txBody>
      </p:sp>
    </p:spTree>
    <p:extLst>
      <p:ext uri="{BB962C8B-B14F-4D97-AF65-F5344CB8AC3E}">
        <p14:creationId xmlns:p14="http://schemas.microsoft.com/office/powerpoint/2010/main" val="1721934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58371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DD5B0BFE-70CF-4C73-B759-32C31104AD10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Managing Risk</a:t>
            </a:r>
          </a:p>
        </p:txBody>
      </p:sp>
      <p:sp>
        <p:nvSpPr>
          <p:cNvPr id="5837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Risk assessment</a:t>
            </a:r>
          </a:p>
          <a:p>
            <a:pPr lvl="1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Weak personnel, scope creep, poor design, and overly optimistic estimates</a:t>
            </a:r>
          </a:p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Actions to reduce risk</a:t>
            </a:r>
          </a:p>
          <a:p>
            <a:pPr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Revised assessment</a:t>
            </a:r>
          </a:p>
        </p:txBody>
      </p:sp>
    </p:spTree>
    <p:extLst>
      <p:ext uri="{BB962C8B-B14F-4D97-AF65-F5344CB8AC3E}">
        <p14:creationId xmlns:p14="http://schemas.microsoft.com/office/powerpoint/2010/main" val="527780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itchFamily="50" charset="-127"/>
              </a:rPr>
              <a:t>Example of Risk Assessment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59395" name="내용 개체 틀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mtClean="0">
              <a:ea typeface="굴림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Copyright 2006 © John Wiley &amp; Sons, Inc.  All rights reserved</a:t>
            </a:r>
            <a:r>
              <a:rPr lang="en-US" altLang="ko-KR" sz="1200" smtClean="0">
                <a:latin typeface="+mn-lt"/>
              </a:rPr>
              <a:t>.</a:t>
            </a:r>
            <a:endParaRPr lang="en-US" altLang="ko-KR" sz="1200">
              <a:latin typeface="+mn-lt"/>
            </a:endParaRPr>
          </a:p>
        </p:txBody>
      </p:sp>
      <p:sp>
        <p:nvSpPr>
          <p:cNvPr id="59397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>
                <a:latin typeface="Tahoma" pitchFamily="34" charset="0"/>
              </a:rPr>
              <a:t>4 - </a:t>
            </a:r>
            <a:fld id="{C36849B1-1F3A-407E-8946-8CC42CD9AB30}" type="slidenum">
              <a:rPr lang="en-US" altLang="ko-KR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ko-KR" sz="14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400" smtClean="0">
              <a:latin typeface="Tahoma" pitchFamily="34" charset="0"/>
            </a:endParaRPr>
          </a:p>
        </p:txBody>
      </p:sp>
      <p:pic>
        <p:nvPicPr>
          <p:cNvPr id="59398" name="Picture 2" descr="fig_03_20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6800" cy="4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422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60419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9CC3CE44-70F8-4362-8F36-4264B3A6563E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Classic </a:t>
            </a:r>
            <a:r>
              <a:rPr lang="en-US" altLang="ko-KR" dirty="0"/>
              <a:t>Mistakes</a:t>
            </a:r>
          </a:p>
        </p:txBody>
      </p:sp>
      <p:sp>
        <p:nvSpPr>
          <p:cNvPr id="6042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1500" y="1371600"/>
            <a:ext cx="78867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8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Overly optimistic schedule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Failing to monitor schedule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Failing to update schedule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dirty="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Adding people to a late project</a:t>
            </a:r>
          </a:p>
        </p:txBody>
      </p:sp>
    </p:spTree>
    <p:extLst>
      <p:ext uri="{BB962C8B-B14F-4D97-AF65-F5344CB8AC3E}">
        <p14:creationId xmlns:p14="http://schemas.microsoft.com/office/powerpoint/2010/main" val="693056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053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&amp; Managing the </a:t>
            </a:r>
            <a:r>
              <a:rPr lang="en-US" dirty="0" err="1"/>
              <a:t>Workplan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22" y="1599903"/>
            <a:ext cx="8043333" cy="4496097"/>
          </a:xfrm>
        </p:spPr>
        <p:txBody>
          <a:bodyPr/>
          <a:lstStyle/>
          <a:p>
            <a:r>
              <a:rPr lang="en-US" dirty="0" err="1"/>
              <a:t>Workplan</a:t>
            </a:r>
            <a:r>
              <a:rPr lang="en-US" dirty="0"/>
              <a:t>: a dynamic and sequential list of all tasks needed to complete a project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Modify existing or completed projects</a:t>
            </a:r>
          </a:p>
          <a:p>
            <a:pPr lvl="1"/>
            <a:r>
              <a:rPr lang="en-US" dirty="0"/>
              <a:t>Derive the tasks from the methodology being used</a:t>
            </a:r>
          </a:p>
          <a:p>
            <a:r>
              <a:rPr lang="en-US" dirty="0"/>
              <a:t>Unified Process:</a:t>
            </a:r>
          </a:p>
          <a:p>
            <a:pPr lvl="1"/>
            <a:r>
              <a:rPr lang="en-US" dirty="0"/>
              <a:t>Iterative &amp; incremental</a:t>
            </a:r>
          </a:p>
          <a:p>
            <a:pPr lvl="1"/>
            <a:r>
              <a:rPr lang="en-US" dirty="0" err="1"/>
              <a:t>Workplan</a:t>
            </a:r>
            <a:r>
              <a:rPr lang="en-US" dirty="0"/>
              <a:t> is also iterative &amp; incremental</a:t>
            </a:r>
          </a:p>
          <a:p>
            <a:pPr lvl="2"/>
            <a:r>
              <a:rPr lang="en-US" dirty="0"/>
              <a:t>Tasks and time intervals follow the phases</a:t>
            </a:r>
          </a:p>
          <a:p>
            <a:pPr lvl="2"/>
            <a:r>
              <a:rPr lang="en-US" dirty="0"/>
              <a:t>Different tasks executed for each workflow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</a:t>
            </a:r>
            <a:br>
              <a:rPr lang="en-US" dirty="0"/>
            </a:br>
            <a:r>
              <a:rPr lang="en-US" dirty="0"/>
              <a:t>Work Breakdown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Organized in a standard manner across all projects</a:t>
            </a:r>
          </a:p>
          <a:p>
            <a:r>
              <a:rPr lang="en-US" dirty="0"/>
              <a:t>Created in an incremental &amp; iterative manner</a:t>
            </a:r>
          </a:p>
          <a:p>
            <a:r>
              <a:rPr lang="en-US" dirty="0"/>
              <a:t>Generality supports learning from past mistakes and successes</a:t>
            </a:r>
          </a:p>
          <a:p>
            <a:r>
              <a:rPr lang="en-US" dirty="0"/>
              <a:t>Unified Process:</a:t>
            </a:r>
          </a:p>
          <a:p>
            <a:pPr lvl="1"/>
            <a:r>
              <a:rPr lang="en-US" dirty="0"/>
              <a:t>Workflows are the major divisions</a:t>
            </a:r>
          </a:p>
          <a:p>
            <a:pPr lvl="1"/>
            <a:r>
              <a:rPr lang="en-US" dirty="0"/>
              <a:t>Workflows are decomposed along the phases</a:t>
            </a:r>
          </a:p>
          <a:p>
            <a:pPr lvl="1"/>
            <a:r>
              <a:rPr lang="en-US" dirty="0"/>
              <a:t>Phases are decomposed along the required tasks</a:t>
            </a:r>
          </a:p>
          <a:p>
            <a:pPr lvl="1"/>
            <a:r>
              <a:rPr lang="en-US" dirty="0"/>
              <a:t>Tasks are added as each iteration is completed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1186755"/>
          </a:xfrm>
        </p:spPr>
        <p:txBody>
          <a:bodyPr/>
          <a:lstStyle/>
          <a:p>
            <a:r>
              <a:rPr lang="en-US" dirty="0"/>
              <a:t>Scope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22" y="1447801"/>
            <a:ext cx="8043333" cy="4724400"/>
          </a:xfrm>
        </p:spPr>
        <p:txBody>
          <a:bodyPr/>
          <a:lstStyle/>
          <a:p>
            <a:r>
              <a:rPr lang="en-US" dirty="0"/>
              <a:t>Scope “creep” </a:t>
            </a:r>
          </a:p>
          <a:p>
            <a:pPr lvl="1"/>
            <a:r>
              <a:rPr lang="en-US" sz="2000" dirty="0"/>
              <a:t>Occurs after the project is underway</a:t>
            </a:r>
          </a:p>
          <a:p>
            <a:pPr lvl="1"/>
            <a:r>
              <a:rPr lang="en-US" sz="2000" dirty="0"/>
              <a:t>Results from adding new requirements to the </a:t>
            </a:r>
            <a:r>
              <a:rPr lang="en-US" sz="2000" dirty="0" smtClean="0"/>
              <a:t>project Can </a:t>
            </a:r>
            <a:r>
              <a:rPr lang="en-US" sz="2000" dirty="0"/>
              <a:t>have a deleterious effect on the </a:t>
            </a:r>
            <a:r>
              <a:rPr lang="en-US" sz="2000" dirty="0" smtClean="0"/>
              <a:t>schedule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dirty="0"/>
              <a:t>Techniques to manage the project scope:</a:t>
            </a:r>
          </a:p>
          <a:p>
            <a:pPr lvl="1"/>
            <a:r>
              <a:rPr lang="en-US" sz="2000" dirty="0"/>
              <a:t>Identify all requirements at the </a:t>
            </a:r>
            <a:r>
              <a:rPr lang="en-US" sz="2000" dirty="0" smtClean="0"/>
              <a:t>outset</a:t>
            </a:r>
            <a:endParaRPr lang="en-US" sz="2000" dirty="0"/>
          </a:p>
          <a:p>
            <a:pPr lvl="1"/>
            <a:r>
              <a:rPr lang="en-US" sz="2000" dirty="0"/>
              <a:t>Allow only those changes deemed absolutely necessary</a:t>
            </a:r>
          </a:p>
          <a:p>
            <a:pPr lvl="1"/>
            <a:r>
              <a:rPr lang="en-US" sz="2000" dirty="0"/>
              <a:t>Carefully examine the impact of suggested changes</a:t>
            </a:r>
          </a:p>
          <a:p>
            <a:pPr lvl="1"/>
            <a:r>
              <a:rPr lang="en-US" sz="2000" dirty="0"/>
              <a:t>Delay some changes for “future enhancements”</a:t>
            </a:r>
          </a:p>
          <a:p>
            <a:pPr lvl="1"/>
            <a:r>
              <a:rPr lang="en-US" sz="2000" dirty="0"/>
              <a:t>Time boxing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Staffing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Determine how many people are required</a:t>
            </a:r>
          </a:p>
          <a:p>
            <a:pPr lvl="1"/>
            <a:r>
              <a:rPr lang="en-US" dirty="0"/>
              <a:t>Match skill sets to required activities</a:t>
            </a:r>
          </a:p>
          <a:p>
            <a:pPr lvl="1"/>
            <a:r>
              <a:rPr lang="en-US" dirty="0"/>
              <a:t>Motivate the team to meet the objectives</a:t>
            </a:r>
          </a:p>
          <a:p>
            <a:pPr lvl="1"/>
            <a:r>
              <a:rPr lang="en-US" dirty="0"/>
              <a:t>Minimize conflicts</a:t>
            </a:r>
          </a:p>
          <a:p>
            <a:r>
              <a:rPr lang="en-US" dirty="0"/>
              <a:t>Deliverable—The staffing plan, which includes:</a:t>
            </a:r>
          </a:p>
          <a:p>
            <a:pPr lvl="1"/>
            <a:r>
              <a:rPr lang="en-US" dirty="0"/>
              <a:t>Number &amp; kind of people assigned</a:t>
            </a:r>
          </a:p>
          <a:p>
            <a:pPr lvl="1"/>
            <a:r>
              <a:rPr lang="en-US" dirty="0"/>
              <a:t>Overall reporting structure</a:t>
            </a:r>
          </a:p>
          <a:p>
            <a:pPr lvl="1"/>
            <a:r>
              <a:rPr lang="en-US" dirty="0"/>
              <a:t>The project charter (describes the project’s objectives and rules)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“Jelled”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team of people so strongly knit that the whole is greater than the sum of its parts</a:t>
            </a:r>
          </a:p>
          <a:p>
            <a:r>
              <a:rPr lang="en-US" dirty="0"/>
              <a:t>Characteristics of a jelled team:</a:t>
            </a:r>
          </a:p>
          <a:p>
            <a:pPr lvl="1"/>
            <a:r>
              <a:rPr lang="en-US" dirty="0"/>
              <a:t>Very low turnover rate</a:t>
            </a:r>
          </a:p>
          <a:p>
            <a:pPr lvl="1"/>
            <a:r>
              <a:rPr lang="en-US" dirty="0"/>
              <a:t>Strong sense of identity</a:t>
            </a:r>
          </a:p>
          <a:p>
            <a:pPr lvl="1"/>
            <a:r>
              <a:rPr lang="en-US" dirty="0"/>
              <a:t>A feeling of </a:t>
            </a:r>
            <a:r>
              <a:rPr lang="en-US" dirty="0" err="1"/>
              <a:t>eliteness</a:t>
            </a:r>
            <a:endParaRPr lang="en-US" dirty="0"/>
          </a:p>
          <a:p>
            <a:pPr lvl="1"/>
            <a:r>
              <a:rPr lang="en-US" dirty="0"/>
              <a:t>Team vs. individual ownership of the project</a:t>
            </a:r>
          </a:p>
          <a:p>
            <a:pPr lvl="1"/>
            <a:r>
              <a:rPr lang="en-US" dirty="0"/>
              <a:t>Team members enjoy their 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Feasibility Analysis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524000" y="1828800"/>
            <a:ext cx="6172200" cy="3953184"/>
          </a:xfrm>
        </p:spPr>
        <p:txBody>
          <a:bodyPr>
            <a:normAutofit/>
          </a:bodyPr>
          <a:lstStyle/>
          <a:p>
            <a:r>
              <a:rPr lang="en-US" dirty="0"/>
              <a:t>Is this project feasible?</a:t>
            </a:r>
          </a:p>
          <a:p>
            <a:pPr lvl="1"/>
            <a:r>
              <a:rPr lang="en-US" dirty="0"/>
              <a:t>What are the risks?</a:t>
            </a:r>
          </a:p>
          <a:p>
            <a:pPr lvl="1"/>
            <a:r>
              <a:rPr lang="en-US" dirty="0"/>
              <a:t>Can these risks be overcome?</a:t>
            </a:r>
          </a:p>
          <a:p>
            <a:r>
              <a:rPr lang="en-US" dirty="0"/>
              <a:t>Major components:</a:t>
            </a:r>
          </a:p>
          <a:p>
            <a:pPr lvl="1"/>
            <a:r>
              <a:rPr lang="en-US" dirty="0"/>
              <a:t>Technical feasibility (Can we build it?)</a:t>
            </a:r>
          </a:p>
          <a:p>
            <a:pPr lvl="1"/>
            <a:r>
              <a:rPr lang="en-US" dirty="0"/>
              <a:t>Economic feasibility (Should we build it?)</a:t>
            </a:r>
          </a:p>
          <a:p>
            <a:pPr lvl="1"/>
            <a:r>
              <a:rPr lang="en-US" dirty="0"/>
              <a:t>Organizational feasibility (Will they use it?)</a:t>
            </a:r>
          </a:p>
        </p:txBody>
      </p:sp>
    </p:spTree>
    <p:extLst>
      <p:ext uri="{BB962C8B-B14F-4D97-AF65-F5344CB8AC3E}">
        <p14:creationId xmlns:p14="http://schemas.microsoft.com/office/powerpoint/2010/main" val="2437288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1110555"/>
          </a:xfrm>
        </p:spPr>
        <p:txBody>
          <a:bodyPr/>
          <a:lstStyle/>
          <a:p>
            <a:r>
              <a:rPr lang="en-US" dirty="0"/>
              <a:t>The Staffing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22" y="1371600"/>
            <a:ext cx="8043333" cy="4724399"/>
          </a:xfrm>
        </p:spPr>
        <p:txBody>
          <a:bodyPr/>
          <a:lstStyle/>
          <a:p>
            <a:r>
              <a:rPr lang="en-US" dirty="0"/>
              <a:t>Calculate the number of people needed:</a:t>
            </a:r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Lines of communication increase exponentially as people are added to a project</a:t>
            </a:r>
          </a:p>
          <a:p>
            <a:pPr>
              <a:spcBef>
                <a:spcPts val="600"/>
              </a:spcBef>
            </a:pPr>
            <a:r>
              <a:rPr lang="en-US" dirty="0"/>
              <a:t>Create a reporting structure for projects with large numbers of people assigned</a:t>
            </a:r>
          </a:p>
          <a:p>
            <a:pPr>
              <a:spcBef>
                <a:spcPts val="600"/>
              </a:spcBef>
            </a:pPr>
            <a:r>
              <a:rPr lang="en-US" dirty="0"/>
              <a:t>Form sub-teams as necessary</a:t>
            </a:r>
          </a:p>
          <a:p>
            <a:pPr>
              <a:spcBef>
                <a:spcPts val="600"/>
              </a:spcBef>
            </a:pPr>
            <a:r>
              <a:rPr lang="en-US" dirty="0"/>
              <a:t>Assign the Project Manager, Functional lead &amp; Technical lead</a:t>
            </a:r>
          </a:p>
          <a:p>
            <a:pPr>
              <a:spcBef>
                <a:spcPts val="600"/>
              </a:spcBef>
            </a:pPr>
            <a:r>
              <a:rPr lang="en-US" dirty="0"/>
              <a:t>Pay attention to technical and interpersonal skills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6915150" cy="76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is the greatest influence on performance</a:t>
            </a:r>
          </a:p>
          <a:p>
            <a:pPr>
              <a:spcBef>
                <a:spcPts val="600"/>
              </a:spcBef>
            </a:pPr>
            <a:r>
              <a:rPr lang="en-US" dirty="0"/>
              <a:t>Monetary rewards usually do not motivate</a:t>
            </a:r>
          </a:p>
          <a:p>
            <a:pPr>
              <a:spcBef>
                <a:spcPts val="600"/>
              </a:spcBef>
            </a:pPr>
            <a:r>
              <a:rPr lang="en-US" dirty="0"/>
              <a:t>Suggested motivating techniques: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20% time rule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Peer-to-peer recognition awards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Team ownership (refer to the team as “we”)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Allow members to focus on what interests them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Utilize equitable compensation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Encourage group ownership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Provide for autonomy, but trust the team to deliver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-304800"/>
            <a:ext cx="8043333" cy="1336477"/>
          </a:xfrm>
        </p:spPr>
        <p:txBody>
          <a:bodyPr/>
          <a:lstStyle/>
          <a:p>
            <a:r>
              <a:rPr lang="en-US" dirty="0"/>
              <a:t>Handling Conflict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22" y="990600"/>
            <a:ext cx="8043333" cy="4344293"/>
          </a:xfrm>
        </p:spPr>
        <p:txBody>
          <a:bodyPr/>
          <a:lstStyle/>
          <a:p>
            <a:r>
              <a:rPr lang="en-US" dirty="0"/>
              <a:t>Preventing or mitigating conflict:</a:t>
            </a:r>
          </a:p>
          <a:p>
            <a:pPr lvl="1"/>
            <a:r>
              <a:rPr lang="en-US" sz="2000" dirty="0"/>
              <a:t>Cohesiveness has the greatest effect</a:t>
            </a:r>
          </a:p>
          <a:p>
            <a:pPr lvl="1"/>
            <a:r>
              <a:rPr lang="en-US" sz="2000" dirty="0"/>
              <a:t>Clearly defining roles and holding team members accountable</a:t>
            </a:r>
          </a:p>
          <a:p>
            <a:pPr lvl="1"/>
            <a:r>
              <a:rPr lang="en-US" sz="2000" dirty="0"/>
              <a:t>Establish work &amp; communications rules in the project charter</a:t>
            </a:r>
          </a:p>
          <a:p>
            <a:pPr>
              <a:spcBef>
                <a:spcPts val="600"/>
              </a:spcBef>
            </a:pPr>
            <a:r>
              <a:rPr lang="en-US" dirty="0"/>
              <a:t>Additional techniques:</a:t>
            </a:r>
          </a:p>
          <a:p>
            <a:pPr lvl="1"/>
            <a:r>
              <a:rPr lang="en-US" sz="2000" dirty="0"/>
              <a:t>Clearly define plans for the project</a:t>
            </a:r>
          </a:p>
          <a:p>
            <a:pPr lvl="1"/>
            <a:r>
              <a:rPr lang="en-US" sz="2000" dirty="0"/>
              <a:t>Make sure the team understands the importance of the project</a:t>
            </a:r>
          </a:p>
          <a:p>
            <a:pPr lvl="1"/>
            <a:r>
              <a:rPr lang="en-US" sz="2000" dirty="0"/>
              <a:t>Develop detailed operating procedures</a:t>
            </a:r>
          </a:p>
          <a:p>
            <a:pPr lvl="1"/>
            <a:r>
              <a:rPr lang="en-US" sz="2000" dirty="0"/>
              <a:t>Develop a project charter</a:t>
            </a:r>
          </a:p>
          <a:p>
            <a:pPr lvl="1"/>
            <a:r>
              <a:rPr lang="en-US" sz="2000" dirty="0"/>
              <a:t>Develop a schedule of commitments in advance</a:t>
            </a:r>
          </a:p>
          <a:p>
            <a:pPr lvl="1"/>
            <a:r>
              <a:rPr lang="en-US" sz="2000" dirty="0"/>
              <a:t>Forecast other priorities and their impact on the project </a:t>
            </a:r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&amp; Infrastructure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Environment—Choose the right set of tools</a:t>
            </a:r>
          </a:p>
          <a:p>
            <a:pPr lvl="1"/>
            <a:r>
              <a:rPr lang="en-US" dirty="0"/>
              <a:t>Use appropriate CASE tools to:</a:t>
            </a:r>
          </a:p>
          <a:p>
            <a:pPr lvl="2"/>
            <a:r>
              <a:rPr lang="en-US" dirty="0"/>
              <a:t> Increase productivity and centralize information (repository)</a:t>
            </a:r>
          </a:p>
          <a:p>
            <a:pPr lvl="2"/>
            <a:r>
              <a:rPr lang="en-US" dirty="0"/>
              <a:t>Utilize diagrams—more easily understood</a:t>
            </a:r>
          </a:p>
          <a:p>
            <a:pPr lvl="1"/>
            <a:r>
              <a:rPr lang="en-US" dirty="0"/>
              <a:t>Establish standards to reduce complexity</a:t>
            </a:r>
          </a:p>
          <a:p>
            <a:r>
              <a:rPr lang="en-US" dirty="0"/>
              <a:t>Infrastructure—Document the project appropriately</a:t>
            </a:r>
          </a:p>
          <a:p>
            <a:pPr lvl="1"/>
            <a:r>
              <a:rPr lang="en-US" dirty="0"/>
              <a:t>Store deliverables &amp; communications in a project binder</a:t>
            </a:r>
          </a:p>
          <a:p>
            <a:pPr lvl="1"/>
            <a:r>
              <a:rPr lang="en-US" dirty="0"/>
              <a:t>Use Unified Process standard documents</a:t>
            </a:r>
          </a:p>
          <a:p>
            <a:pPr lvl="1"/>
            <a:r>
              <a:rPr lang="en-US" dirty="0"/>
              <a:t>Don’t put off documentation to the last minute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00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</a:rPr>
              <a:t>Copyright 2006 © John Wiley &amp; Sons, Inc.  All rights reserved</a:t>
            </a:r>
            <a:r>
              <a:rPr lang="en-US" altLang="ko-KR" sz="1200" smtClean="0"/>
              <a:t>.</a:t>
            </a:r>
          </a:p>
        </p:txBody>
      </p:sp>
      <p:sp>
        <p:nvSpPr>
          <p:cNvPr id="61443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1"/>
              </a:buClr>
              <a:buSzPct val="110000"/>
              <a:buBlip>
                <a:blip r:embed="rId2"/>
              </a:buBlip>
              <a:defRPr sz="32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ECFF"/>
              </a:buClr>
              <a:buBlip>
                <a:blip r:embed="rId3"/>
              </a:buBlip>
              <a:defRPr sz="28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4 - </a:t>
            </a:r>
            <a:fld id="{0B58AAB4-0A30-49F2-B5BB-16C32D04D4F6}" type="slidenum">
              <a:rPr lang="en-US" altLang="ko-KR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ko-KR" sz="140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Summary</a:t>
            </a:r>
          </a:p>
        </p:txBody>
      </p:sp>
      <p:sp>
        <p:nvSpPr>
          <p:cNvPr id="6144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1500" y="1371600"/>
            <a:ext cx="80391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Project management is critical to successful development of new systems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2800" smtClean="0">
                <a:solidFill>
                  <a:srgbClr val="000099"/>
                </a:solidFill>
                <a:latin typeface="Arial" pitchFamily="34" charset="0"/>
                <a:ea typeface="굴림" pitchFamily="50" charset="-127"/>
              </a:rPr>
              <a:t>Project management involves planning, controlling and reporting on time, labor, and costs.</a:t>
            </a:r>
          </a:p>
        </p:txBody>
      </p:sp>
    </p:spTree>
    <p:extLst>
      <p:ext uri="{BB962C8B-B14F-4D97-AF65-F5344CB8AC3E}">
        <p14:creationId xmlns:p14="http://schemas.microsoft.com/office/powerpoint/2010/main" val="19640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1034355"/>
          </a:xfrm>
        </p:spPr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1828800" y="1600200"/>
            <a:ext cx="6385378" cy="434429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Project Initiation</a:t>
            </a:r>
          </a:p>
          <a:p>
            <a:pPr>
              <a:spcBef>
                <a:spcPts val="600"/>
              </a:spcBef>
            </a:pPr>
            <a:r>
              <a:rPr lang="en-US" dirty="0"/>
              <a:t>Feasibility Analysis</a:t>
            </a:r>
          </a:p>
          <a:p>
            <a:pPr>
              <a:spcBef>
                <a:spcPts val="600"/>
              </a:spcBef>
            </a:pPr>
            <a:r>
              <a:rPr lang="en-US" dirty="0"/>
              <a:t>Project Selection</a:t>
            </a:r>
          </a:p>
          <a:p>
            <a:pPr>
              <a:spcBef>
                <a:spcPts val="600"/>
              </a:spcBef>
            </a:pPr>
            <a:r>
              <a:rPr lang="en-US" dirty="0"/>
              <a:t>Traditional Project Management Tools</a:t>
            </a:r>
          </a:p>
          <a:p>
            <a:pPr>
              <a:spcBef>
                <a:spcPts val="600"/>
              </a:spcBef>
            </a:pPr>
            <a:r>
              <a:rPr lang="en-US" dirty="0"/>
              <a:t>Estimating Project Effort</a:t>
            </a:r>
          </a:p>
          <a:p>
            <a:pPr>
              <a:spcBef>
                <a:spcPts val="600"/>
              </a:spcBef>
            </a:pPr>
            <a:r>
              <a:rPr lang="en-US" dirty="0"/>
              <a:t>Create and manage the </a:t>
            </a:r>
            <a:r>
              <a:rPr lang="en-US" dirty="0" err="1"/>
              <a:t>workplan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Staff the project</a:t>
            </a:r>
          </a:p>
          <a:p>
            <a:pPr>
              <a:spcBef>
                <a:spcPts val="600"/>
              </a:spcBef>
            </a:pPr>
            <a:r>
              <a:rPr lang="en-US" dirty="0"/>
              <a:t>Manage the environment and infrastructure work flows of the project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Feasibility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7924800" cy="4191000"/>
          </a:xfrm>
        </p:spPr>
        <p:txBody>
          <a:bodyPr>
            <a:normAutofit/>
          </a:bodyPr>
          <a:lstStyle/>
          <a:p>
            <a:r>
              <a:rPr lang="en-US" sz="2800" dirty="0"/>
              <a:t>Identify risks in the following areas:</a:t>
            </a:r>
          </a:p>
          <a:p>
            <a:pPr lvl="1"/>
            <a:r>
              <a:rPr lang="en-US" sz="2600" dirty="0"/>
              <a:t>The functional area: Are analysts familiar with this portion of the business?</a:t>
            </a:r>
            <a:endParaRPr lang="en-US" sz="1800" dirty="0"/>
          </a:p>
          <a:p>
            <a:pPr lvl="1"/>
            <a:r>
              <a:rPr lang="en-US" sz="2600" dirty="0"/>
              <a:t>The technology: Less familiarity generates more risk</a:t>
            </a:r>
          </a:p>
          <a:p>
            <a:pPr lvl="1"/>
            <a:r>
              <a:rPr lang="en-US" sz="2600" dirty="0"/>
              <a:t>Project size: Large projects have more risk</a:t>
            </a:r>
          </a:p>
          <a:p>
            <a:pPr lvl="1"/>
            <a:r>
              <a:rPr lang="en-US" sz="2600" dirty="0"/>
              <a:t>Compatibility: Difficult integration increases the risk</a:t>
            </a:r>
          </a:p>
        </p:txBody>
      </p:sp>
    </p:spTree>
    <p:extLst>
      <p:ext uri="{BB962C8B-B14F-4D97-AF65-F5344CB8AC3E}">
        <p14:creationId xmlns:p14="http://schemas.microsoft.com/office/powerpoint/2010/main" val="391613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Feasibility </a:t>
            </a:r>
            <a:br>
              <a:rPr lang="en-US" dirty="0"/>
            </a:br>
            <a:r>
              <a:rPr lang="en-US" dirty="0"/>
              <a:t>(Cost-Benefit Analysis)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143000" y="1752600"/>
            <a:ext cx="7299778" cy="335309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Identify the costs and the benefits</a:t>
            </a:r>
          </a:p>
          <a:p>
            <a:pPr>
              <a:spcBef>
                <a:spcPts val="600"/>
              </a:spcBef>
            </a:pPr>
            <a:r>
              <a:rPr lang="en-US" dirty="0"/>
              <a:t>Assign values to the costs and benefits</a:t>
            </a:r>
          </a:p>
          <a:p>
            <a:pPr>
              <a:spcBef>
                <a:spcPts val="600"/>
              </a:spcBef>
            </a:pPr>
            <a:r>
              <a:rPr lang="en-US" dirty="0"/>
              <a:t>Determine the cash flow</a:t>
            </a:r>
          </a:p>
          <a:p>
            <a:pPr>
              <a:spcBef>
                <a:spcPts val="600"/>
              </a:spcBef>
            </a:pPr>
            <a:r>
              <a:rPr lang="en-US" dirty="0"/>
              <a:t>Determine the value using one or more methods:</a:t>
            </a:r>
          </a:p>
          <a:p>
            <a:pPr lvl="1"/>
            <a:r>
              <a:rPr lang="en-US" dirty="0"/>
              <a:t>Net present value (NPV)</a:t>
            </a:r>
          </a:p>
          <a:p>
            <a:pPr lvl="1"/>
            <a:r>
              <a:rPr lang="en-US" dirty="0"/>
              <a:t>Return on investment (ROI)</a:t>
            </a:r>
          </a:p>
          <a:p>
            <a:pPr lvl="1"/>
            <a:r>
              <a:rPr lang="en-US" dirty="0"/>
              <a:t>Break-even 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5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3964</TotalTime>
  <Words>2973</Words>
  <Application>Microsoft Office PowerPoint</Application>
  <PresentationFormat>화면 슬라이드 쇼(4:3)</PresentationFormat>
  <Paragraphs>589</Paragraphs>
  <Slides>75</Slides>
  <Notes>18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8" baseType="lpstr">
      <vt:lpstr>Eurostile</vt:lpstr>
      <vt:lpstr>ＭＳ Ｐゴシック</vt:lpstr>
      <vt:lpstr>News Gothic MT</vt:lpstr>
      <vt:lpstr>굴림</vt:lpstr>
      <vt:lpstr>맑은 고딕</vt:lpstr>
      <vt:lpstr>Arial</vt:lpstr>
      <vt:lpstr>Calibri</vt:lpstr>
      <vt:lpstr>Garamond</vt:lpstr>
      <vt:lpstr>Tahoma</vt:lpstr>
      <vt:lpstr>Times New Roman</vt:lpstr>
      <vt:lpstr>Wingdings 2</vt:lpstr>
      <vt:lpstr>Theme1</vt:lpstr>
      <vt:lpstr>VISIO</vt:lpstr>
      <vt:lpstr>Chapter 2: Project Management</vt:lpstr>
      <vt:lpstr>Learning Objectives</vt:lpstr>
      <vt:lpstr>Introduction</vt:lpstr>
      <vt:lpstr>Project Identification</vt:lpstr>
      <vt:lpstr>Business Value</vt:lpstr>
      <vt:lpstr>The System Request</vt:lpstr>
      <vt:lpstr>Feasibility Analysis</vt:lpstr>
      <vt:lpstr>Technical Feasibility</vt:lpstr>
      <vt:lpstr>Economic Feasibility  (Cost-Benefit Analysis)</vt:lpstr>
      <vt:lpstr>Formulas for Determining Value</vt:lpstr>
      <vt:lpstr>Example Cost-Benefit Analysis</vt:lpstr>
      <vt:lpstr>Example Break-Even Point</vt:lpstr>
      <vt:lpstr>Organizational Feasibility</vt:lpstr>
      <vt:lpstr>Project Selection</vt:lpstr>
      <vt:lpstr>PowerPoint 프레젠테이션</vt:lpstr>
      <vt:lpstr>Key Definitions</vt:lpstr>
      <vt:lpstr>Four Key Steps in Managing Projects</vt:lpstr>
      <vt:lpstr>IDENTIFYING PROJECT SIZE</vt:lpstr>
      <vt:lpstr>Project Manager’s Balancing Act</vt:lpstr>
      <vt:lpstr>Project Estimation</vt:lpstr>
      <vt:lpstr>Project Time Using the Planning Phase Approach</vt:lpstr>
      <vt:lpstr>Project Estimation Using the Function Point Approach</vt:lpstr>
      <vt:lpstr>Function Points ?</vt:lpstr>
      <vt:lpstr>Function Point Estimation Worksheet Step One – Estimate System Size (System Components)</vt:lpstr>
      <vt:lpstr>Function Point Estimation Worksheet Step One – Estimate System Size (Overall System - Example)</vt:lpstr>
      <vt:lpstr>Function Point Estimation   Adjusting the Function Points</vt:lpstr>
      <vt:lpstr>Converting Function Points to Lines of Code</vt:lpstr>
      <vt:lpstr>Function Point Estimation    Step Two – Estimate Effort Required</vt:lpstr>
      <vt:lpstr>Function Point Estimation   Step Three - Schedule Time</vt:lpstr>
      <vt:lpstr>Estimation Example </vt:lpstr>
      <vt:lpstr>Project Effort Estimation</vt:lpstr>
      <vt:lpstr>Use-case Estimation Example</vt:lpstr>
      <vt:lpstr>Use-case Estimation Example</vt:lpstr>
      <vt:lpstr>Use-case Estimation Example</vt:lpstr>
      <vt:lpstr>CREATING AND MANAGING THE WORK PLAN</vt:lpstr>
      <vt:lpstr>Identifying Tasks</vt:lpstr>
      <vt:lpstr>Project Workplan</vt:lpstr>
      <vt:lpstr>A Work Breakdown Structure</vt:lpstr>
      <vt:lpstr>Workplan Information (example)</vt:lpstr>
      <vt:lpstr>Tracking Project Tasks</vt:lpstr>
      <vt:lpstr>Tracking Tasks Using Gantt Chart</vt:lpstr>
      <vt:lpstr>Gantt Chart Example 2</vt:lpstr>
      <vt:lpstr>Tracking Tasks Using PERT Chart</vt:lpstr>
      <vt:lpstr>Refining Estimates : Hurricane Model</vt:lpstr>
      <vt:lpstr>Possible Actions When Schedule Delayed</vt:lpstr>
      <vt:lpstr>Managing Scope (1)</vt:lpstr>
      <vt:lpstr>Managing Scope (2)</vt:lpstr>
      <vt:lpstr>Timeboxing</vt:lpstr>
      <vt:lpstr>Timeboxing Steps</vt:lpstr>
      <vt:lpstr>STAFFING THE PROJECT</vt:lpstr>
      <vt:lpstr>Staffing Attributes</vt:lpstr>
      <vt:lpstr>Increasing Complexity with Larger Teams</vt:lpstr>
      <vt:lpstr>Key Definitions</vt:lpstr>
      <vt:lpstr>Motivation (1)</vt:lpstr>
      <vt:lpstr>Motivation (2)</vt:lpstr>
      <vt:lpstr>Handling Conflict</vt:lpstr>
      <vt:lpstr>COORDINATING PROJECT ACTIVITIES</vt:lpstr>
      <vt:lpstr>CASE Tools</vt:lpstr>
      <vt:lpstr>Standards</vt:lpstr>
      <vt:lpstr>Documentation</vt:lpstr>
      <vt:lpstr>Managing Risk</vt:lpstr>
      <vt:lpstr>Example of Risk Assessment</vt:lpstr>
      <vt:lpstr>Classic Mistakes</vt:lpstr>
      <vt:lpstr>PowerPoint 프레젠테이션</vt:lpstr>
      <vt:lpstr>Creating &amp; Managing the Workplan</vt:lpstr>
      <vt:lpstr>Evolutionary Work Breakdown Structures</vt:lpstr>
      <vt:lpstr>Scope Management</vt:lpstr>
      <vt:lpstr>Staffing the Project</vt:lpstr>
      <vt:lpstr>Creating a “Jelled” Team</vt:lpstr>
      <vt:lpstr>The Staffing Plan</vt:lpstr>
      <vt:lpstr>Motivating People</vt:lpstr>
      <vt:lpstr>Handling Conflict</vt:lpstr>
      <vt:lpstr>Environment &amp; Infrastructure Management</vt:lpstr>
      <vt:lpstr>Summary</vt:lpstr>
      <vt:lpstr>Summary</vt:lpstr>
    </vt:vector>
  </TitlesOfParts>
  <Company>USMA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Project Selection &amp; Management</dc:title>
  <dc:creator>Fernando Maymí</dc:creator>
  <cp:lastModifiedBy>이 호경</cp:lastModifiedBy>
  <cp:revision>68</cp:revision>
  <dcterms:created xsi:type="dcterms:W3CDTF">2015-01-22T13:35:55Z</dcterms:created>
  <dcterms:modified xsi:type="dcterms:W3CDTF">2019-09-16T10:09:47Z</dcterms:modified>
</cp:coreProperties>
</file>